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6.xml" ContentType="application/vnd.openxmlformats-officedocument.presentationml.notesSlide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notesSlides/notesSlide7.xml" ContentType="application/vnd.openxmlformats-officedocument.presentationml.notesSlide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notesSlides/notesSlide8.xml" ContentType="application/vnd.openxmlformats-officedocument.presentationml.notesSlide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notesSlides/notesSlide9.xml" ContentType="application/vnd.openxmlformats-officedocument.presentationml.notesSlide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notesSlides/notesSlide10.xml" ContentType="application/vnd.openxmlformats-officedocument.presentationml.notesSlide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notesSlides/notesSlide11.xml" ContentType="application/vnd.openxmlformats-officedocument.presentationml.notesSlide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notesSlides/notesSlide15.xml" ContentType="application/vnd.openxmlformats-officedocument.presentationml.notesSlide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notesSlides/notesSlide16.xml" ContentType="application/vnd.openxmlformats-officedocument.presentationml.notesSlide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notesSlides/notesSlide17.xml" ContentType="application/vnd.openxmlformats-officedocument.presentationml.notesSlide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notesSlides/notesSlide18.xml" ContentType="application/vnd.openxmlformats-officedocument.presentationml.notesSlide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notesSlides/notesSlide19.xml" ContentType="application/vnd.openxmlformats-officedocument.presentationml.notesSlide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notesSlides/notesSlide20.xml" ContentType="application/vnd.openxmlformats-officedocument.presentationml.notesSlide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notesSlides/notesSlide21.xml" ContentType="application/vnd.openxmlformats-officedocument.presentationml.notesSlide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tags/tag150.xml" ContentType="application/vnd.openxmlformats-officedocument.presentationml.tags+xml"/>
  <Override PartName="/ppt/notesSlides/notesSlide25.xml" ContentType="application/vnd.openxmlformats-officedocument.presentationml.notesSlide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notesSlides/notesSlide26.xml" ContentType="application/vnd.openxmlformats-officedocument.presentationml.notesSlide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notesSlides/notesSlide27.xml" ContentType="application/vnd.openxmlformats-officedocument.presentationml.notesSlide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notesSlides/notesSlide28.xml" ContentType="application/vnd.openxmlformats-officedocument.presentationml.notesSlide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notesSlides/notesSlide29.xml" ContentType="application/vnd.openxmlformats-officedocument.presentationml.notesSlide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notesSlides/notesSlide30.xml" ContentType="application/vnd.openxmlformats-officedocument.presentationml.notesSlide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notesSlides/notesSlide31.xml" ContentType="application/vnd.openxmlformats-officedocument.presentationml.notesSlide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notesSlides/notesSlide32.xml" ContentType="application/vnd.openxmlformats-officedocument.presentationml.notesSlide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notesSlides/notesSlide36.xml" ContentType="application/vnd.openxmlformats-officedocument.presentationml.notesSlide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notesSlides/notesSlide37.xml" ContentType="application/vnd.openxmlformats-officedocument.presentationml.notesSlide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notesSlides/notesSlide38.xml" ContentType="application/vnd.openxmlformats-officedocument.presentationml.notesSlide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notesSlides/notesSlide39.xml" ContentType="application/vnd.openxmlformats-officedocument.presentationml.notesSlide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notesSlides/notesSlide42.xml" ContentType="application/vnd.openxmlformats-officedocument.presentationml.notesSlide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notesSlides/notesSlide43.xml" ContentType="application/vnd.openxmlformats-officedocument.presentationml.notesSlide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 saveSubsetFonts="1">
  <p:sldMasterIdLst>
    <p:sldMasterId id="2147483660" r:id="rId1"/>
  </p:sldMasterIdLst>
  <p:notesMasterIdLst>
    <p:notesMasterId r:id="rId54"/>
  </p:notesMasterIdLst>
  <p:sldIdLst>
    <p:sldId id="256" r:id="rId2"/>
    <p:sldId id="268" r:id="rId3"/>
    <p:sldId id="259" r:id="rId4"/>
    <p:sldId id="257" r:id="rId5"/>
    <p:sldId id="311" r:id="rId6"/>
    <p:sldId id="312" r:id="rId7"/>
    <p:sldId id="325" r:id="rId8"/>
    <p:sldId id="260" r:id="rId9"/>
    <p:sldId id="379" r:id="rId10"/>
    <p:sldId id="308" r:id="rId11"/>
    <p:sldId id="262" r:id="rId12"/>
    <p:sldId id="258" r:id="rId13"/>
    <p:sldId id="302" r:id="rId14"/>
    <p:sldId id="315" r:id="rId15"/>
    <p:sldId id="386" r:id="rId16"/>
    <p:sldId id="390" r:id="rId17"/>
    <p:sldId id="369" r:id="rId18"/>
    <p:sldId id="401" r:id="rId19"/>
    <p:sldId id="391" r:id="rId20"/>
    <p:sldId id="392" r:id="rId21"/>
    <p:sldId id="340" r:id="rId22"/>
    <p:sldId id="373" r:id="rId23"/>
    <p:sldId id="399" r:id="rId24"/>
    <p:sldId id="383" r:id="rId25"/>
    <p:sldId id="400" r:id="rId26"/>
    <p:sldId id="372" r:id="rId27"/>
    <p:sldId id="365" r:id="rId28"/>
    <p:sldId id="352" r:id="rId29"/>
    <p:sldId id="378" r:id="rId30"/>
    <p:sldId id="377" r:id="rId31"/>
    <p:sldId id="361" r:id="rId32"/>
    <p:sldId id="389" r:id="rId33"/>
    <p:sldId id="374" r:id="rId34"/>
    <p:sldId id="335" r:id="rId35"/>
    <p:sldId id="360" r:id="rId36"/>
    <p:sldId id="387" r:id="rId37"/>
    <p:sldId id="393" r:id="rId38"/>
    <p:sldId id="366" r:id="rId39"/>
    <p:sldId id="321" r:id="rId40"/>
    <p:sldId id="375" r:id="rId41"/>
    <p:sldId id="376" r:id="rId42"/>
    <p:sldId id="402" r:id="rId43"/>
    <p:sldId id="394" r:id="rId44"/>
    <p:sldId id="345" r:id="rId45"/>
    <p:sldId id="342" r:id="rId46"/>
    <p:sldId id="344" r:id="rId47"/>
    <p:sldId id="349" r:id="rId48"/>
    <p:sldId id="347" r:id="rId49"/>
    <p:sldId id="403" r:id="rId50"/>
    <p:sldId id="348" r:id="rId51"/>
    <p:sldId id="396" r:id="rId52"/>
    <p:sldId id="292" r:id="rId53"/>
  </p:sldIdLst>
  <p:sldSz cx="9144000" cy="6858000" type="screen4x3"/>
  <p:notesSz cx="6858000" cy="9144000"/>
  <p:embeddedFontLst>
    <p:embeddedFont>
      <p:font typeface="Calibri" pitchFamily="34" charset="0"/>
      <p:regular r:id="rId55"/>
      <p:bold r:id="rId56"/>
      <p:italic r:id="rId57"/>
      <p:boldItalic r:id="rId58"/>
    </p:embeddedFont>
    <p:embeddedFont>
      <p:font typeface="Open Sans Condensed" pitchFamily="34" charset="0"/>
      <p:bold r:id="rId59"/>
    </p:embeddedFont>
    <p:embeddedFont>
      <p:font typeface="Roboto Light" pitchFamily="2" charset="0"/>
      <p:regular r:id="rId60"/>
      <p:italic r:id="rId61"/>
    </p:embeddedFont>
    <p:embeddedFont>
      <p:font typeface="Roboto Medium" pitchFamily="2" charset="0"/>
      <p:regular r:id="rId62"/>
      <p:italic r:id="rId6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6069E"/>
    <a:srgbClr val="0808D6"/>
    <a:srgbClr val="5A80D4"/>
    <a:srgbClr val="596ED5"/>
    <a:srgbClr val="FFE1E1"/>
    <a:srgbClr val="CDCDCD"/>
    <a:srgbClr val="C5C5C5"/>
    <a:srgbClr val="D1D1D1"/>
    <a:srgbClr val="D3D3D3"/>
    <a:srgbClr val="F2545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91" autoAdjust="0"/>
    <p:restoredTop sz="95110" autoAdjust="0"/>
  </p:normalViewPr>
  <p:slideViewPr>
    <p:cSldViewPr snapToObjects="1">
      <p:cViewPr>
        <p:scale>
          <a:sx n="86" d="100"/>
          <a:sy n="86" d="100"/>
        </p:scale>
        <p:origin x="-600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645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Objects="1">
      <p:cViewPr varScale="1">
        <p:scale>
          <a:sx n="89" d="100"/>
          <a:sy n="89" d="100"/>
        </p:scale>
        <p:origin x="-3078" y="-120"/>
      </p:cViewPr>
      <p:guideLst>
        <p:guide orient="horz" pos="2880"/>
        <p:guide pos="2160"/>
      </p:guideLst>
    </p:cSldViewPr>
  </p:notesViewPr>
  <p:gridSpacing cx="304495" cy="304495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1.fntdata"/><Relationship Id="rId63" Type="http://schemas.openxmlformats.org/officeDocument/2006/relationships/font" Target="fonts/font9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4.fntdata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3.fntdata"/><Relationship Id="rId61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6.fntdata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2.fntdata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5.fntdata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62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6421E0-3563-41E3-9EA0-95A8C4BE8FFE}" type="datetimeFigureOut">
              <a:rPr lang="en-US" smtClean="0"/>
              <a:t>4/21/2016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CD0BFE-0C7D-4BA9-B381-D2DE4C9722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7900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CD0BFE-0C7D-4BA9-B381-D2DE4C9722E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7545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CD0BFE-0C7D-4BA9-B381-D2DE4C9722E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6311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CD0BFE-0C7D-4BA9-B381-D2DE4C9722E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6310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CD0BFE-0C7D-4BA9-B381-D2DE4C9722E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1774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CD0BFE-0C7D-4BA9-B381-D2DE4C9722E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287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CD0BFE-0C7D-4BA9-B381-D2DE4C9722E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7957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CD0BFE-0C7D-4BA9-B381-D2DE4C9722E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5611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CD0BFE-0C7D-4BA9-B381-D2DE4C9722E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56114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CD0BFE-0C7D-4BA9-B381-D2DE4C9722E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5611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CD0BFE-0C7D-4BA9-B381-D2DE4C9722E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56114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CD0BFE-0C7D-4BA9-B381-D2DE4C9722E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5611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CD0BFE-0C7D-4BA9-B381-D2DE4C9722E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7957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CD0BFE-0C7D-4BA9-B381-D2DE4C9722E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56114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CD0BFE-0C7D-4BA9-B381-D2DE4C9722E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56114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CD0BFE-0C7D-4BA9-B381-D2DE4C9722E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56114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CD0BFE-0C7D-4BA9-B381-D2DE4C9722E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79570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CD0BFE-0C7D-4BA9-B381-D2DE4C9722E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74740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CD0BFE-0C7D-4BA9-B381-D2DE4C9722E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74740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CD0BFE-0C7D-4BA9-B381-D2DE4C9722E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74740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CD0BFE-0C7D-4BA9-B381-D2DE4C9722E5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74740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CD0BFE-0C7D-4BA9-B381-D2DE4C9722E5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74740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CD0BFE-0C7D-4BA9-B381-D2DE4C9722E5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5611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CD0BFE-0C7D-4BA9-B381-D2DE4C9722E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61767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CD0BFE-0C7D-4BA9-B381-D2DE4C9722E5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74740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CD0BFE-0C7D-4BA9-B381-D2DE4C9722E5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74740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CD0BFE-0C7D-4BA9-B381-D2DE4C9722E5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56114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CD0BFE-0C7D-4BA9-B381-D2DE4C9722E5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56114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CD0BFE-0C7D-4BA9-B381-D2DE4C9722E5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79570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CD0BFE-0C7D-4BA9-B381-D2DE4C9722E5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52031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CD0BFE-0C7D-4BA9-B381-D2DE4C9722E5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44905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CD0BFE-0C7D-4BA9-B381-D2DE4C9722E5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29134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CD0BFE-0C7D-4BA9-B381-D2DE4C9722E5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29134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CD0BFE-0C7D-4BA9-B381-D2DE4C9722E5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6296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CD0BFE-0C7D-4BA9-B381-D2DE4C9722E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81898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CD0BFE-0C7D-4BA9-B381-D2DE4C9722E5}" type="slidenum">
              <a:rPr lang="en-US" smtClean="0">
                <a:solidFill>
                  <a:prstClr val="black"/>
                </a:solidFill>
              </a:rPr>
              <a:pPr/>
              <a:t>46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107340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CD0BFE-0C7D-4BA9-B381-D2DE4C9722E5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52031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CD0BFE-0C7D-4BA9-B381-D2DE4C9722E5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81310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CD0BFE-0C7D-4BA9-B381-D2DE4C9722E5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81310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CD0BFE-0C7D-4BA9-B381-D2DE4C9722E5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0175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CD0BFE-0C7D-4BA9-B381-D2DE4C9722E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8189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CD0BFE-0C7D-4BA9-B381-D2DE4C9722E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2283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CD0BFE-0C7D-4BA9-B381-D2DE4C9722E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2283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CD0BFE-0C7D-4BA9-B381-D2DE4C9722E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9251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CD0BFE-0C7D-4BA9-B381-D2DE4C9722E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9251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DF445-A6A3-46D8-9605-F6409A235CA5}" type="datetimeFigureOut">
              <a:rPr lang="en-US" smtClean="0"/>
              <a:t>4/21/2016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639EC-50FB-499D-B81F-F60275A8AC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5472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DF445-A6A3-46D8-9605-F6409A235CA5}" type="datetimeFigureOut">
              <a:rPr lang="en-US" smtClean="0"/>
              <a:t>4/21/2016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639EC-50FB-499D-B81F-F60275A8AC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7790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DF445-A6A3-46D8-9605-F6409A235CA5}" type="datetimeFigureOut">
              <a:rPr lang="en-US" smtClean="0"/>
              <a:t>4/21/2016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639EC-50FB-499D-B81F-F60275A8AC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5272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DF445-A6A3-46D8-9605-F6409A235CA5}" type="datetimeFigureOut">
              <a:rPr lang="en-US" smtClean="0"/>
              <a:t>4/21/2016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639EC-50FB-499D-B81F-F60275A8AC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867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DF445-A6A3-46D8-9605-F6409A235CA5}" type="datetimeFigureOut">
              <a:rPr lang="en-US" smtClean="0"/>
              <a:t>4/21/2016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639EC-50FB-499D-B81F-F60275A8AC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8033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DF445-A6A3-46D8-9605-F6409A235CA5}" type="datetimeFigureOut">
              <a:rPr lang="en-US" smtClean="0"/>
              <a:t>4/21/2016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639EC-50FB-499D-B81F-F60275A8AC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325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DF445-A6A3-46D8-9605-F6409A235CA5}" type="datetimeFigureOut">
              <a:rPr lang="en-US" smtClean="0"/>
              <a:t>4/21/2016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639EC-50FB-499D-B81F-F60275A8AC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783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DF445-A6A3-46D8-9605-F6409A235CA5}" type="datetimeFigureOut">
              <a:rPr lang="en-US" smtClean="0"/>
              <a:t>4/21/2016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639EC-50FB-499D-B81F-F60275A8AC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50286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DF445-A6A3-46D8-9605-F6409A235CA5}" type="datetimeFigureOut">
              <a:rPr lang="en-US" smtClean="0"/>
              <a:t>4/21/2016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639EC-50FB-499D-B81F-F60275A8AC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2837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DF445-A6A3-46D8-9605-F6409A235CA5}" type="datetimeFigureOut">
              <a:rPr lang="en-US" smtClean="0"/>
              <a:t>4/21/2016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639EC-50FB-499D-B81F-F60275A8AC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820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DF445-A6A3-46D8-9605-F6409A235CA5}" type="datetimeFigureOut">
              <a:rPr lang="en-US" smtClean="0"/>
              <a:t>4/21/2016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639EC-50FB-499D-B81F-F60275A8AC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6377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ADF445-A6A3-46D8-9605-F6409A235CA5}" type="datetimeFigureOut">
              <a:rPr lang="en-US" smtClean="0"/>
              <a:t>4/21/2016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0639EC-50FB-499D-B81F-F60275A8AC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4208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tags" Target="../tags/tag41.xml"/><Relationship Id="rId13" Type="http://schemas.openxmlformats.org/officeDocument/2006/relationships/image" Target="../media/image17.png"/><Relationship Id="rId18" Type="http://schemas.openxmlformats.org/officeDocument/2006/relationships/image" Target="../media/image39.png"/><Relationship Id="rId3" Type="http://schemas.openxmlformats.org/officeDocument/2006/relationships/tags" Target="../tags/tag36.xml"/><Relationship Id="rId21" Type="http://schemas.openxmlformats.org/officeDocument/2006/relationships/image" Target="../media/image22.png"/><Relationship Id="rId7" Type="http://schemas.openxmlformats.org/officeDocument/2006/relationships/tags" Target="../tags/tag40.xml"/><Relationship Id="rId12" Type="http://schemas.openxmlformats.org/officeDocument/2006/relationships/image" Target="../media/image15.png"/><Relationship Id="rId17" Type="http://schemas.openxmlformats.org/officeDocument/2006/relationships/image" Target="../media/image19.png"/><Relationship Id="rId25" Type="http://schemas.openxmlformats.org/officeDocument/2006/relationships/image" Target="../media/image26.png"/><Relationship Id="rId2" Type="http://schemas.openxmlformats.org/officeDocument/2006/relationships/tags" Target="../tags/tag35.xml"/><Relationship Id="rId16" Type="http://schemas.openxmlformats.org/officeDocument/2006/relationships/image" Target="../media/image28.png"/><Relationship Id="rId20" Type="http://schemas.openxmlformats.org/officeDocument/2006/relationships/image" Target="../media/image21.png"/><Relationship Id="rId1" Type="http://schemas.openxmlformats.org/officeDocument/2006/relationships/tags" Target="../tags/tag34.xml"/><Relationship Id="rId6" Type="http://schemas.openxmlformats.org/officeDocument/2006/relationships/tags" Target="../tags/tag39.xml"/><Relationship Id="rId11" Type="http://schemas.openxmlformats.org/officeDocument/2006/relationships/notesSlide" Target="../notesSlides/notesSlide10.xml"/><Relationship Id="rId24" Type="http://schemas.openxmlformats.org/officeDocument/2006/relationships/image" Target="../media/image25.png"/><Relationship Id="rId5" Type="http://schemas.openxmlformats.org/officeDocument/2006/relationships/tags" Target="../tags/tag38.xml"/><Relationship Id="rId15" Type="http://schemas.openxmlformats.org/officeDocument/2006/relationships/image" Target="../media/image38.png"/><Relationship Id="rId23" Type="http://schemas.openxmlformats.org/officeDocument/2006/relationships/image" Target="../media/image24.png"/><Relationship Id="rId10" Type="http://schemas.openxmlformats.org/officeDocument/2006/relationships/slideLayout" Target="../slideLayouts/slideLayout2.xml"/><Relationship Id="rId19" Type="http://schemas.openxmlformats.org/officeDocument/2006/relationships/image" Target="../media/image40.png"/><Relationship Id="rId4" Type="http://schemas.openxmlformats.org/officeDocument/2006/relationships/tags" Target="../tags/tag37.xml"/><Relationship Id="rId9" Type="http://schemas.openxmlformats.org/officeDocument/2006/relationships/tags" Target="../tags/tag42.xml"/><Relationship Id="rId14" Type="http://schemas.openxmlformats.org/officeDocument/2006/relationships/image" Target="../media/image18.png"/><Relationship Id="rId22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tags" Target="../tags/tag50.xml"/><Relationship Id="rId13" Type="http://schemas.openxmlformats.org/officeDocument/2006/relationships/notesSlide" Target="../notesSlides/notesSlide11.xml"/><Relationship Id="rId18" Type="http://schemas.openxmlformats.org/officeDocument/2006/relationships/image" Target="../media/image28.png"/><Relationship Id="rId26" Type="http://schemas.openxmlformats.org/officeDocument/2006/relationships/image" Target="../media/image22.png"/><Relationship Id="rId3" Type="http://schemas.openxmlformats.org/officeDocument/2006/relationships/tags" Target="../tags/tag45.xml"/><Relationship Id="rId21" Type="http://schemas.openxmlformats.org/officeDocument/2006/relationships/image" Target="../media/image45.png"/><Relationship Id="rId7" Type="http://schemas.openxmlformats.org/officeDocument/2006/relationships/tags" Target="../tags/tag49.xml"/><Relationship Id="rId12" Type="http://schemas.openxmlformats.org/officeDocument/2006/relationships/slideLayout" Target="../slideLayouts/slideLayout2.xml"/><Relationship Id="rId17" Type="http://schemas.openxmlformats.org/officeDocument/2006/relationships/image" Target="../media/image34.png"/><Relationship Id="rId25" Type="http://schemas.openxmlformats.org/officeDocument/2006/relationships/image" Target="../media/image47.png"/><Relationship Id="rId33" Type="http://schemas.openxmlformats.org/officeDocument/2006/relationships/image" Target="../media/image51.png"/><Relationship Id="rId2" Type="http://schemas.openxmlformats.org/officeDocument/2006/relationships/tags" Target="../tags/tag44.xml"/><Relationship Id="rId16" Type="http://schemas.openxmlformats.org/officeDocument/2006/relationships/image" Target="../media/image43.png"/><Relationship Id="rId20" Type="http://schemas.microsoft.com/office/2007/relationships/hdphoto" Target="../media/hdphoto5.wdp"/><Relationship Id="rId29" Type="http://schemas.openxmlformats.org/officeDocument/2006/relationships/image" Target="../media/image49.png"/><Relationship Id="rId1" Type="http://schemas.openxmlformats.org/officeDocument/2006/relationships/tags" Target="../tags/tag43.xml"/><Relationship Id="rId6" Type="http://schemas.openxmlformats.org/officeDocument/2006/relationships/tags" Target="../tags/tag48.xml"/><Relationship Id="rId11" Type="http://schemas.openxmlformats.org/officeDocument/2006/relationships/tags" Target="../tags/tag53.xml"/><Relationship Id="rId24" Type="http://schemas.microsoft.com/office/2007/relationships/hdphoto" Target="../media/hdphoto7.wdp"/><Relationship Id="rId32" Type="http://schemas.microsoft.com/office/2007/relationships/hdphoto" Target="../media/hdphoto8.wdp"/><Relationship Id="rId5" Type="http://schemas.openxmlformats.org/officeDocument/2006/relationships/tags" Target="../tags/tag47.xml"/><Relationship Id="rId15" Type="http://schemas.openxmlformats.org/officeDocument/2006/relationships/image" Target="../media/image42.png"/><Relationship Id="rId23" Type="http://schemas.openxmlformats.org/officeDocument/2006/relationships/image" Target="../media/image46.png"/><Relationship Id="rId28" Type="http://schemas.openxmlformats.org/officeDocument/2006/relationships/image" Target="../media/image48.png"/><Relationship Id="rId10" Type="http://schemas.openxmlformats.org/officeDocument/2006/relationships/tags" Target="../tags/tag52.xml"/><Relationship Id="rId19" Type="http://schemas.openxmlformats.org/officeDocument/2006/relationships/image" Target="../media/image44.png"/><Relationship Id="rId31" Type="http://schemas.openxmlformats.org/officeDocument/2006/relationships/image" Target="../media/image50.png"/><Relationship Id="rId4" Type="http://schemas.openxmlformats.org/officeDocument/2006/relationships/tags" Target="../tags/tag46.xml"/><Relationship Id="rId9" Type="http://schemas.openxmlformats.org/officeDocument/2006/relationships/tags" Target="../tags/tag51.xml"/><Relationship Id="rId14" Type="http://schemas.openxmlformats.org/officeDocument/2006/relationships/image" Target="../media/image41.png"/><Relationship Id="rId22" Type="http://schemas.microsoft.com/office/2007/relationships/hdphoto" Target="../media/hdphoto6.wdp"/><Relationship Id="rId27" Type="http://schemas.openxmlformats.org/officeDocument/2006/relationships/image" Target="../media/image23.png"/><Relationship Id="rId30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7.png"/><Relationship Id="rId3" Type="http://schemas.openxmlformats.org/officeDocument/2006/relationships/tags" Target="../tags/tag56.xml"/><Relationship Id="rId7" Type="http://schemas.openxmlformats.org/officeDocument/2006/relationships/notesSlide" Target="../notesSlides/notesSlide12.xml"/><Relationship Id="rId12" Type="http://schemas.openxmlformats.org/officeDocument/2006/relationships/image" Target="../media/image56.png"/><Relationship Id="rId2" Type="http://schemas.openxmlformats.org/officeDocument/2006/relationships/tags" Target="../tags/tag55.xml"/><Relationship Id="rId1" Type="http://schemas.openxmlformats.org/officeDocument/2006/relationships/tags" Target="../tags/tag54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55.png"/><Relationship Id="rId5" Type="http://schemas.openxmlformats.org/officeDocument/2006/relationships/tags" Target="../tags/tag58.xml"/><Relationship Id="rId10" Type="http://schemas.openxmlformats.org/officeDocument/2006/relationships/image" Target="../media/image54.png"/><Relationship Id="rId4" Type="http://schemas.openxmlformats.org/officeDocument/2006/relationships/tags" Target="../tags/tag57.xml"/><Relationship Id="rId9" Type="http://schemas.openxmlformats.org/officeDocument/2006/relationships/image" Target="../media/image53.png"/><Relationship Id="rId14" Type="http://schemas.openxmlformats.org/officeDocument/2006/relationships/image" Target="../media/image5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tags" Target="../tags/tag66.xml"/><Relationship Id="rId13" Type="http://schemas.openxmlformats.org/officeDocument/2006/relationships/image" Target="../media/image65.png"/><Relationship Id="rId18" Type="http://schemas.openxmlformats.org/officeDocument/2006/relationships/image" Target="../media/image70.png"/><Relationship Id="rId3" Type="http://schemas.openxmlformats.org/officeDocument/2006/relationships/tags" Target="../tags/tag61.xml"/><Relationship Id="rId21" Type="http://schemas.openxmlformats.org/officeDocument/2006/relationships/image" Target="../media/image73.png"/><Relationship Id="rId7" Type="http://schemas.openxmlformats.org/officeDocument/2006/relationships/tags" Target="../tags/tag65.xml"/><Relationship Id="rId12" Type="http://schemas.openxmlformats.org/officeDocument/2006/relationships/notesSlide" Target="../notesSlides/notesSlide15.xml"/><Relationship Id="rId17" Type="http://schemas.openxmlformats.org/officeDocument/2006/relationships/image" Target="../media/image69.png"/><Relationship Id="rId2" Type="http://schemas.openxmlformats.org/officeDocument/2006/relationships/tags" Target="../tags/tag60.xml"/><Relationship Id="rId16" Type="http://schemas.openxmlformats.org/officeDocument/2006/relationships/image" Target="../media/image68.png"/><Relationship Id="rId20" Type="http://schemas.openxmlformats.org/officeDocument/2006/relationships/image" Target="../media/image72.png"/><Relationship Id="rId1" Type="http://schemas.openxmlformats.org/officeDocument/2006/relationships/tags" Target="../tags/tag59.xml"/><Relationship Id="rId6" Type="http://schemas.openxmlformats.org/officeDocument/2006/relationships/tags" Target="../tags/tag64.xml"/><Relationship Id="rId11" Type="http://schemas.openxmlformats.org/officeDocument/2006/relationships/slideLayout" Target="../slideLayouts/slideLayout5.xml"/><Relationship Id="rId5" Type="http://schemas.openxmlformats.org/officeDocument/2006/relationships/tags" Target="../tags/tag63.xml"/><Relationship Id="rId15" Type="http://schemas.openxmlformats.org/officeDocument/2006/relationships/image" Target="../media/image67.png"/><Relationship Id="rId23" Type="http://schemas.openxmlformats.org/officeDocument/2006/relationships/image" Target="../media/image75.png"/><Relationship Id="rId10" Type="http://schemas.openxmlformats.org/officeDocument/2006/relationships/tags" Target="../tags/tag68.xml"/><Relationship Id="rId19" Type="http://schemas.openxmlformats.org/officeDocument/2006/relationships/image" Target="../media/image71.png"/><Relationship Id="rId4" Type="http://schemas.openxmlformats.org/officeDocument/2006/relationships/tags" Target="../tags/tag62.xml"/><Relationship Id="rId9" Type="http://schemas.openxmlformats.org/officeDocument/2006/relationships/tags" Target="../tags/tag67.xml"/><Relationship Id="rId14" Type="http://schemas.openxmlformats.org/officeDocument/2006/relationships/image" Target="../media/image66.png"/><Relationship Id="rId22" Type="http://schemas.openxmlformats.org/officeDocument/2006/relationships/image" Target="../media/image7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tags" Target="../tags/tag76.xml"/><Relationship Id="rId13" Type="http://schemas.openxmlformats.org/officeDocument/2006/relationships/image" Target="../media/image76.png"/><Relationship Id="rId18" Type="http://schemas.openxmlformats.org/officeDocument/2006/relationships/image" Target="../media/image70.png"/><Relationship Id="rId3" Type="http://schemas.openxmlformats.org/officeDocument/2006/relationships/tags" Target="../tags/tag71.xml"/><Relationship Id="rId21" Type="http://schemas.openxmlformats.org/officeDocument/2006/relationships/image" Target="../media/image79.png"/><Relationship Id="rId7" Type="http://schemas.openxmlformats.org/officeDocument/2006/relationships/tags" Target="../tags/tag75.xml"/><Relationship Id="rId12" Type="http://schemas.openxmlformats.org/officeDocument/2006/relationships/notesSlide" Target="../notesSlides/notesSlide16.xml"/><Relationship Id="rId17" Type="http://schemas.openxmlformats.org/officeDocument/2006/relationships/image" Target="../media/image69.png"/><Relationship Id="rId2" Type="http://schemas.openxmlformats.org/officeDocument/2006/relationships/tags" Target="../tags/tag70.xml"/><Relationship Id="rId16" Type="http://schemas.openxmlformats.org/officeDocument/2006/relationships/image" Target="../media/image68.png"/><Relationship Id="rId20" Type="http://schemas.openxmlformats.org/officeDocument/2006/relationships/image" Target="../media/image78.png"/><Relationship Id="rId1" Type="http://schemas.openxmlformats.org/officeDocument/2006/relationships/tags" Target="../tags/tag69.xml"/><Relationship Id="rId6" Type="http://schemas.openxmlformats.org/officeDocument/2006/relationships/tags" Target="../tags/tag74.xml"/><Relationship Id="rId11" Type="http://schemas.openxmlformats.org/officeDocument/2006/relationships/slideLayout" Target="../slideLayouts/slideLayout5.xml"/><Relationship Id="rId24" Type="http://schemas.openxmlformats.org/officeDocument/2006/relationships/image" Target="../media/image75.png"/><Relationship Id="rId5" Type="http://schemas.openxmlformats.org/officeDocument/2006/relationships/tags" Target="../tags/tag73.xml"/><Relationship Id="rId15" Type="http://schemas.openxmlformats.org/officeDocument/2006/relationships/image" Target="../media/image67.png"/><Relationship Id="rId23" Type="http://schemas.openxmlformats.org/officeDocument/2006/relationships/image" Target="../media/image74.png"/><Relationship Id="rId10" Type="http://schemas.openxmlformats.org/officeDocument/2006/relationships/tags" Target="../tags/tag78.xml"/><Relationship Id="rId19" Type="http://schemas.openxmlformats.org/officeDocument/2006/relationships/image" Target="../media/image77.png"/><Relationship Id="rId4" Type="http://schemas.openxmlformats.org/officeDocument/2006/relationships/tags" Target="../tags/tag72.xml"/><Relationship Id="rId9" Type="http://schemas.openxmlformats.org/officeDocument/2006/relationships/tags" Target="../tags/tag77.xml"/><Relationship Id="rId14" Type="http://schemas.openxmlformats.org/officeDocument/2006/relationships/image" Target="../media/image66.png"/><Relationship Id="rId22" Type="http://schemas.openxmlformats.org/officeDocument/2006/relationships/image" Target="../media/image8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tags" Target="../tags/tag86.xml"/><Relationship Id="rId13" Type="http://schemas.openxmlformats.org/officeDocument/2006/relationships/image" Target="../media/image81.png"/><Relationship Id="rId18" Type="http://schemas.openxmlformats.org/officeDocument/2006/relationships/image" Target="../media/image86.png"/><Relationship Id="rId3" Type="http://schemas.openxmlformats.org/officeDocument/2006/relationships/tags" Target="../tags/tag81.xml"/><Relationship Id="rId21" Type="http://schemas.openxmlformats.org/officeDocument/2006/relationships/image" Target="../media/image68.png"/><Relationship Id="rId7" Type="http://schemas.openxmlformats.org/officeDocument/2006/relationships/tags" Target="../tags/tag85.xml"/><Relationship Id="rId12" Type="http://schemas.openxmlformats.org/officeDocument/2006/relationships/notesSlide" Target="../notesSlides/notesSlide17.xml"/><Relationship Id="rId17" Type="http://schemas.openxmlformats.org/officeDocument/2006/relationships/image" Target="../media/image85.png"/><Relationship Id="rId2" Type="http://schemas.openxmlformats.org/officeDocument/2006/relationships/tags" Target="../tags/tag80.xml"/><Relationship Id="rId16" Type="http://schemas.openxmlformats.org/officeDocument/2006/relationships/image" Target="../media/image84.png"/><Relationship Id="rId20" Type="http://schemas.openxmlformats.org/officeDocument/2006/relationships/image" Target="../media/image67.png"/><Relationship Id="rId1" Type="http://schemas.openxmlformats.org/officeDocument/2006/relationships/tags" Target="../tags/tag79.xml"/><Relationship Id="rId6" Type="http://schemas.openxmlformats.org/officeDocument/2006/relationships/tags" Target="../tags/tag84.xml"/><Relationship Id="rId11" Type="http://schemas.openxmlformats.org/officeDocument/2006/relationships/slideLayout" Target="../slideLayouts/slideLayout5.xml"/><Relationship Id="rId5" Type="http://schemas.openxmlformats.org/officeDocument/2006/relationships/tags" Target="../tags/tag83.xml"/><Relationship Id="rId15" Type="http://schemas.openxmlformats.org/officeDocument/2006/relationships/image" Target="../media/image83.png"/><Relationship Id="rId23" Type="http://schemas.openxmlformats.org/officeDocument/2006/relationships/image" Target="../media/image87.png"/><Relationship Id="rId10" Type="http://schemas.openxmlformats.org/officeDocument/2006/relationships/tags" Target="../tags/tag88.xml"/><Relationship Id="rId19" Type="http://schemas.openxmlformats.org/officeDocument/2006/relationships/image" Target="../media/image66.png"/><Relationship Id="rId4" Type="http://schemas.openxmlformats.org/officeDocument/2006/relationships/tags" Target="../tags/tag82.xml"/><Relationship Id="rId9" Type="http://schemas.openxmlformats.org/officeDocument/2006/relationships/tags" Target="../tags/tag87.xml"/><Relationship Id="rId14" Type="http://schemas.openxmlformats.org/officeDocument/2006/relationships/image" Target="../media/image82.png"/><Relationship Id="rId22" Type="http://schemas.openxmlformats.org/officeDocument/2006/relationships/image" Target="../media/image6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tags" Target="../tags/tag91.xml"/><Relationship Id="rId7" Type="http://schemas.openxmlformats.org/officeDocument/2006/relationships/notesSlide" Target="../notesSlides/notesSlide18.xml"/><Relationship Id="rId12" Type="http://schemas.openxmlformats.org/officeDocument/2006/relationships/image" Target="../media/image88.png"/><Relationship Id="rId2" Type="http://schemas.openxmlformats.org/officeDocument/2006/relationships/tags" Target="../tags/tag90.xml"/><Relationship Id="rId1" Type="http://schemas.openxmlformats.org/officeDocument/2006/relationships/tags" Target="../tags/tag89.xml"/><Relationship Id="rId6" Type="http://schemas.openxmlformats.org/officeDocument/2006/relationships/slideLayout" Target="../slideLayouts/slideLayout5.xml"/><Relationship Id="rId11" Type="http://schemas.openxmlformats.org/officeDocument/2006/relationships/image" Target="../media/image84.png"/><Relationship Id="rId5" Type="http://schemas.openxmlformats.org/officeDocument/2006/relationships/tags" Target="../tags/tag93.xml"/><Relationship Id="rId10" Type="http://schemas.openxmlformats.org/officeDocument/2006/relationships/image" Target="../media/image83.png"/><Relationship Id="rId4" Type="http://schemas.openxmlformats.org/officeDocument/2006/relationships/tags" Target="../tags/tag92.xml"/><Relationship Id="rId9" Type="http://schemas.openxmlformats.org/officeDocument/2006/relationships/image" Target="../media/image8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9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tags" Target="../tags/tag97.xml"/><Relationship Id="rId7" Type="http://schemas.openxmlformats.org/officeDocument/2006/relationships/image" Target="../media/image90.png"/><Relationship Id="rId12" Type="http://schemas.openxmlformats.org/officeDocument/2006/relationships/image" Target="../media/image89.png"/><Relationship Id="rId2" Type="http://schemas.openxmlformats.org/officeDocument/2006/relationships/tags" Target="../tags/tag96.xml"/><Relationship Id="rId1" Type="http://schemas.openxmlformats.org/officeDocument/2006/relationships/tags" Target="../tags/tag95.xml"/><Relationship Id="rId6" Type="http://schemas.openxmlformats.org/officeDocument/2006/relationships/slideLayout" Target="../slideLayouts/slideLayout5.xml"/><Relationship Id="rId11" Type="http://schemas.openxmlformats.org/officeDocument/2006/relationships/image" Target="../media/image94.png"/><Relationship Id="rId5" Type="http://schemas.openxmlformats.org/officeDocument/2006/relationships/tags" Target="../tags/tag99.xml"/><Relationship Id="rId10" Type="http://schemas.openxmlformats.org/officeDocument/2006/relationships/image" Target="../media/image93.png"/><Relationship Id="rId4" Type="http://schemas.openxmlformats.org/officeDocument/2006/relationships/tags" Target="../tags/tag98.xml"/><Relationship Id="rId9" Type="http://schemas.openxmlformats.org/officeDocument/2006/relationships/image" Target="../media/image9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tags" Target="../tags/tag107.xml"/><Relationship Id="rId13" Type="http://schemas.openxmlformats.org/officeDocument/2006/relationships/image" Target="../media/image93.png"/><Relationship Id="rId18" Type="http://schemas.openxmlformats.org/officeDocument/2006/relationships/image" Target="../media/image97.png"/><Relationship Id="rId3" Type="http://schemas.openxmlformats.org/officeDocument/2006/relationships/tags" Target="../tags/tag102.xml"/><Relationship Id="rId7" Type="http://schemas.openxmlformats.org/officeDocument/2006/relationships/tags" Target="../tags/tag106.xml"/><Relationship Id="rId12" Type="http://schemas.openxmlformats.org/officeDocument/2006/relationships/image" Target="../media/image92.png"/><Relationship Id="rId17" Type="http://schemas.openxmlformats.org/officeDocument/2006/relationships/image" Target="../media/image96.png"/><Relationship Id="rId2" Type="http://schemas.openxmlformats.org/officeDocument/2006/relationships/tags" Target="../tags/tag101.xml"/><Relationship Id="rId16" Type="http://schemas.openxmlformats.org/officeDocument/2006/relationships/image" Target="../media/image95.png"/><Relationship Id="rId1" Type="http://schemas.openxmlformats.org/officeDocument/2006/relationships/tags" Target="../tags/tag100.xml"/><Relationship Id="rId6" Type="http://schemas.openxmlformats.org/officeDocument/2006/relationships/tags" Target="../tags/tag105.xml"/><Relationship Id="rId11" Type="http://schemas.openxmlformats.org/officeDocument/2006/relationships/image" Target="../media/image91.png"/><Relationship Id="rId5" Type="http://schemas.openxmlformats.org/officeDocument/2006/relationships/tags" Target="../tags/tag104.xml"/><Relationship Id="rId15" Type="http://schemas.openxmlformats.org/officeDocument/2006/relationships/image" Target="../media/image89.png"/><Relationship Id="rId10" Type="http://schemas.openxmlformats.org/officeDocument/2006/relationships/image" Target="../media/image90.png"/><Relationship Id="rId4" Type="http://schemas.openxmlformats.org/officeDocument/2006/relationships/tags" Target="../tags/tag103.xml"/><Relationship Id="rId9" Type="http://schemas.openxmlformats.org/officeDocument/2006/relationships/slideLayout" Target="../slideLayouts/slideLayout5.xml"/><Relationship Id="rId14" Type="http://schemas.openxmlformats.org/officeDocument/2006/relationships/image" Target="../media/image9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tags" Target="../tags/tag115.xml"/><Relationship Id="rId13" Type="http://schemas.openxmlformats.org/officeDocument/2006/relationships/slideLayout" Target="../slideLayouts/slideLayout5.xml"/><Relationship Id="rId18" Type="http://schemas.openxmlformats.org/officeDocument/2006/relationships/image" Target="../media/image84.png"/><Relationship Id="rId26" Type="http://schemas.openxmlformats.org/officeDocument/2006/relationships/image" Target="../media/image87.png"/><Relationship Id="rId3" Type="http://schemas.openxmlformats.org/officeDocument/2006/relationships/tags" Target="../tags/tag110.xml"/><Relationship Id="rId21" Type="http://schemas.openxmlformats.org/officeDocument/2006/relationships/image" Target="../media/image86.png"/><Relationship Id="rId7" Type="http://schemas.openxmlformats.org/officeDocument/2006/relationships/tags" Target="../tags/tag114.xml"/><Relationship Id="rId12" Type="http://schemas.openxmlformats.org/officeDocument/2006/relationships/tags" Target="../tags/tag119.xml"/><Relationship Id="rId17" Type="http://schemas.openxmlformats.org/officeDocument/2006/relationships/image" Target="../media/image83.png"/><Relationship Id="rId25" Type="http://schemas.openxmlformats.org/officeDocument/2006/relationships/image" Target="../media/image69.png"/><Relationship Id="rId2" Type="http://schemas.openxmlformats.org/officeDocument/2006/relationships/tags" Target="../tags/tag109.xml"/><Relationship Id="rId16" Type="http://schemas.openxmlformats.org/officeDocument/2006/relationships/image" Target="../media/image82.png"/><Relationship Id="rId20" Type="http://schemas.openxmlformats.org/officeDocument/2006/relationships/image" Target="../media/image85.png"/><Relationship Id="rId1" Type="http://schemas.openxmlformats.org/officeDocument/2006/relationships/tags" Target="../tags/tag108.xml"/><Relationship Id="rId6" Type="http://schemas.openxmlformats.org/officeDocument/2006/relationships/tags" Target="../tags/tag113.xml"/><Relationship Id="rId11" Type="http://schemas.openxmlformats.org/officeDocument/2006/relationships/tags" Target="../tags/tag118.xml"/><Relationship Id="rId24" Type="http://schemas.openxmlformats.org/officeDocument/2006/relationships/image" Target="../media/image68.png"/><Relationship Id="rId5" Type="http://schemas.openxmlformats.org/officeDocument/2006/relationships/tags" Target="../tags/tag112.xml"/><Relationship Id="rId15" Type="http://schemas.openxmlformats.org/officeDocument/2006/relationships/image" Target="../media/image98.png"/><Relationship Id="rId23" Type="http://schemas.openxmlformats.org/officeDocument/2006/relationships/image" Target="../media/image67.png"/><Relationship Id="rId10" Type="http://schemas.openxmlformats.org/officeDocument/2006/relationships/tags" Target="../tags/tag117.xml"/><Relationship Id="rId19" Type="http://schemas.openxmlformats.org/officeDocument/2006/relationships/image" Target="../media/image99.png"/><Relationship Id="rId4" Type="http://schemas.openxmlformats.org/officeDocument/2006/relationships/tags" Target="../tags/tag111.xml"/><Relationship Id="rId9" Type="http://schemas.openxmlformats.org/officeDocument/2006/relationships/tags" Target="../tags/tag116.xml"/><Relationship Id="rId14" Type="http://schemas.openxmlformats.org/officeDocument/2006/relationships/notesSlide" Target="../notesSlides/notesSlide19.xml"/><Relationship Id="rId22" Type="http://schemas.openxmlformats.org/officeDocument/2006/relationships/image" Target="../media/image66.png"/><Relationship Id="rId27" Type="http://schemas.openxmlformats.org/officeDocument/2006/relationships/image" Target="../media/image10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.xml"/><Relationship Id="rId13" Type="http://schemas.openxmlformats.org/officeDocument/2006/relationships/image" Target="../media/image101.png"/><Relationship Id="rId3" Type="http://schemas.openxmlformats.org/officeDocument/2006/relationships/tags" Target="../tags/tag122.xml"/><Relationship Id="rId7" Type="http://schemas.openxmlformats.org/officeDocument/2006/relationships/tags" Target="../tags/tag126.xml"/><Relationship Id="rId12" Type="http://schemas.openxmlformats.org/officeDocument/2006/relationships/image" Target="../media/image84.png"/><Relationship Id="rId2" Type="http://schemas.openxmlformats.org/officeDocument/2006/relationships/tags" Target="../tags/tag121.xml"/><Relationship Id="rId16" Type="http://schemas.openxmlformats.org/officeDocument/2006/relationships/image" Target="../media/image98.png"/><Relationship Id="rId1" Type="http://schemas.openxmlformats.org/officeDocument/2006/relationships/tags" Target="../tags/tag120.xml"/><Relationship Id="rId6" Type="http://schemas.openxmlformats.org/officeDocument/2006/relationships/tags" Target="../tags/tag125.xml"/><Relationship Id="rId11" Type="http://schemas.openxmlformats.org/officeDocument/2006/relationships/image" Target="../media/image83.png"/><Relationship Id="rId5" Type="http://schemas.openxmlformats.org/officeDocument/2006/relationships/tags" Target="../tags/tag124.xml"/><Relationship Id="rId15" Type="http://schemas.openxmlformats.org/officeDocument/2006/relationships/image" Target="../media/image103.png"/><Relationship Id="rId10" Type="http://schemas.openxmlformats.org/officeDocument/2006/relationships/image" Target="../media/image82.png"/><Relationship Id="rId4" Type="http://schemas.openxmlformats.org/officeDocument/2006/relationships/tags" Target="../tags/tag123.xml"/><Relationship Id="rId9" Type="http://schemas.openxmlformats.org/officeDocument/2006/relationships/notesSlide" Target="../notesSlides/notesSlide20.xml"/><Relationship Id="rId14" Type="http://schemas.openxmlformats.org/officeDocument/2006/relationships/image" Target="../media/image10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tags" Target="../tags/tag134.xml"/><Relationship Id="rId13" Type="http://schemas.openxmlformats.org/officeDocument/2006/relationships/image" Target="../media/image104.png"/><Relationship Id="rId18" Type="http://schemas.openxmlformats.org/officeDocument/2006/relationships/image" Target="../media/image66.png"/><Relationship Id="rId3" Type="http://schemas.openxmlformats.org/officeDocument/2006/relationships/tags" Target="../tags/tag129.xml"/><Relationship Id="rId21" Type="http://schemas.openxmlformats.org/officeDocument/2006/relationships/image" Target="../media/image69.png"/><Relationship Id="rId7" Type="http://schemas.openxmlformats.org/officeDocument/2006/relationships/tags" Target="../tags/tag133.xml"/><Relationship Id="rId12" Type="http://schemas.openxmlformats.org/officeDocument/2006/relationships/image" Target="../media/image77.png"/><Relationship Id="rId17" Type="http://schemas.openxmlformats.org/officeDocument/2006/relationships/image" Target="../media/image108.png"/><Relationship Id="rId2" Type="http://schemas.openxmlformats.org/officeDocument/2006/relationships/tags" Target="../tags/tag128.xml"/><Relationship Id="rId16" Type="http://schemas.openxmlformats.org/officeDocument/2006/relationships/image" Target="../media/image107.png"/><Relationship Id="rId20" Type="http://schemas.openxmlformats.org/officeDocument/2006/relationships/image" Target="../media/image68.png"/><Relationship Id="rId1" Type="http://schemas.openxmlformats.org/officeDocument/2006/relationships/tags" Target="../tags/tag127.xml"/><Relationship Id="rId6" Type="http://schemas.openxmlformats.org/officeDocument/2006/relationships/tags" Target="../tags/tag132.xml"/><Relationship Id="rId11" Type="http://schemas.openxmlformats.org/officeDocument/2006/relationships/notesSlide" Target="../notesSlides/notesSlide21.xml"/><Relationship Id="rId5" Type="http://schemas.openxmlformats.org/officeDocument/2006/relationships/tags" Target="../tags/tag131.xml"/><Relationship Id="rId15" Type="http://schemas.openxmlformats.org/officeDocument/2006/relationships/image" Target="../media/image106.png"/><Relationship Id="rId10" Type="http://schemas.openxmlformats.org/officeDocument/2006/relationships/slideLayout" Target="../slideLayouts/slideLayout5.xml"/><Relationship Id="rId19" Type="http://schemas.openxmlformats.org/officeDocument/2006/relationships/image" Target="../media/image67.png"/><Relationship Id="rId4" Type="http://schemas.openxmlformats.org/officeDocument/2006/relationships/tags" Target="../tags/tag130.xml"/><Relationship Id="rId9" Type="http://schemas.openxmlformats.org/officeDocument/2006/relationships/tags" Target="../tags/tag135.xml"/><Relationship Id="rId14" Type="http://schemas.openxmlformats.org/officeDocument/2006/relationships/image" Target="../media/image105.png"/><Relationship Id="rId22" Type="http://schemas.openxmlformats.org/officeDocument/2006/relationships/image" Target="../media/image109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tags" Target="../tags/tag143.xml"/><Relationship Id="rId13" Type="http://schemas.openxmlformats.org/officeDocument/2006/relationships/image" Target="../media/image111.png"/><Relationship Id="rId18" Type="http://schemas.openxmlformats.org/officeDocument/2006/relationships/image" Target="../media/image107.png"/><Relationship Id="rId3" Type="http://schemas.openxmlformats.org/officeDocument/2006/relationships/tags" Target="../tags/tag138.xml"/><Relationship Id="rId21" Type="http://schemas.openxmlformats.org/officeDocument/2006/relationships/image" Target="../media/image67.png"/><Relationship Id="rId7" Type="http://schemas.openxmlformats.org/officeDocument/2006/relationships/tags" Target="../tags/tag142.xml"/><Relationship Id="rId12" Type="http://schemas.openxmlformats.org/officeDocument/2006/relationships/image" Target="../media/image110.png"/><Relationship Id="rId17" Type="http://schemas.openxmlformats.org/officeDocument/2006/relationships/image" Target="../media/image106.png"/><Relationship Id="rId2" Type="http://schemas.openxmlformats.org/officeDocument/2006/relationships/tags" Target="../tags/tag137.xml"/><Relationship Id="rId16" Type="http://schemas.openxmlformats.org/officeDocument/2006/relationships/image" Target="../media/image105.png"/><Relationship Id="rId20" Type="http://schemas.openxmlformats.org/officeDocument/2006/relationships/image" Target="../media/image66.png"/><Relationship Id="rId1" Type="http://schemas.openxmlformats.org/officeDocument/2006/relationships/tags" Target="../tags/tag136.xml"/><Relationship Id="rId6" Type="http://schemas.openxmlformats.org/officeDocument/2006/relationships/tags" Target="../tags/tag141.xml"/><Relationship Id="rId11" Type="http://schemas.openxmlformats.org/officeDocument/2006/relationships/slideLayout" Target="../slideLayouts/slideLayout5.xml"/><Relationship Id="rId5" Type="http://schemas.openxmlformats.org/officeDocument/2006/relationships/tags" Target="../tags/tag140.xml"/><Relationship Id="rId15" Type="http://schemas.openxmlformats.org/officeDocument/2006/relationships/image" Target="../media/image104.png"/><Relationship Id="rId23" Type="http://schemas.openxmlformats.org/officeDocument/2006/relationships/image" Target="../media/image69.png"/><Relationship Id="rId10" Type="http://schemas.openxmlformats.org/officeDocument/2006/relationships/tags" Target="../tags/tag145.xml"/><Relationship Id="rId19" Type="http://schemas.openxmlformats.org/officeDocument/2006/relationships/image" Target="../media/image108.png"/><Relationship Id="rId4" Type="http://schemas.openxmlformats.org/officeDocument/2006/relationships/tags" Target="../tags/tag139.xml"/><Relationship Id="rId9" Type="http://schemas.openxmlformats.org/officeDocument/2006/relationships/tags" Target="../tags/tag144.xml"/><Relationship Id="rId14" Type="http://schemas.openxmlformats.org/officeDocument/2006/relationships/image" Target="../media/image77.png"/><Relationship Id="rId22" Type="http://schemas.openxmlformats.org/officeDocument/2006/relationships/image" Target="../media/image6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tags" Target="../tags/tag148.xml"/><Relationship Id="rId7" Type="http://schemas.openxmlformats.org/officeDocument/2006/relationships/image" Target="../media/image112.png"/><Relationship Id="rId2" Type="http://schemas.openxmlformats.org/officeDocument/2006/relationships/tags" Target="../tags/tag147.xml"/><Relationship Id="rId1" Type="http://schemas.openxmlformats.org/officeDocument/2006/relationships/tags" Target="../tags/tag146.xml"/><Relationship Id="rId6" Type="http://schemas.openxmlformats.org/officeDocument/2006/relationships/notesSlide" Target="../notesSlides/notesSlide22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84.png"/><Relationship Id="rId4" Type="http://schemas.openxmlformats.org/officeDocument/2006/relationships/tags" Target="../tags/tag149.xml"/><Relationship Id="rId9" Type="http://schemas.openxmlformats.org/officeDocument/2006/relationships/image" Target="../media/image8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0.xml"/><Relationship Id="rId4" Type="http://schemas.openxmlformats.org/officeDocument/2006/relationships/image" Target="../media/image11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microsoft.com/office/2007/relationships/hdphoto" Target="../media/hdphoto1.wdp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12" Type="http://schemas.openxmlformats.org/officeDocument/2006/relationships/image" Target="../media/image9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3.png"/><Relationship Id="rId11" Type="http://schemas.openxmlformats.org/officeDocument/2006/relationships/image" Target="../media/image8.png"/><Relationship Id="rId5" Type="http://schemas.openxmlformats.org/officeDocument/2006/relationships/image" Target="../media/image2.png"/><Relationship Id="rId10" Type="http://schemas.openxmlformats.org/officeDocument/2006/relationships/image" Target="../media/image7.png"/><Relationship Id="rId4" Type="http://schemas.openxmlformats.org/officeDocument/2006/relationships/notesSlide" Target="../notesSlides/notesSlide3.xml"/><Relationship Id="rId9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tags" Target="../tags/tag153.xml"/><Relationship Id="rId7" Type="http://schemas.openxmlformats.org/officeDocument/2006/relationships/image" Target="../media/image114.png"/><Relationship Id="rId2" Type="http://schemas.openxmlformats.org/officeDocument/2006/relationships/tags" Target="../tags/tag152.xml"/><Relationship Id="rId1" Type="http://schemas.openxmlformats.org/officeDocument/2006/relationships/tags" Target="../tags/tag151.xml"/><Relationship Id="rId6" Type="http://schemas.openxmlformats.org/officeDocument/2006/relationships/notesSlide" Target="../notesSlides/notesSlide26.xml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117.png"/><Relationship Id="rId4" Type="http://schemas.openxmlformats.org/officeDocument/2006/relationships/tags" Target="../tags/tag154.xml"/><Relationship Id="rId9" Type="http://schemas.openxmlformats.org/officeDocument/2006/relationships/image" Target="../media/image116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tags" Target="../tags/tag162.xml"/><Relationship Id="rId13" Type="http://schemas.openxmlformats.org/officeDocument/2006/relationships/slideLayout" Target="../slideLayouts/slideLayout2.xml"/><Relationship Id="rId18" Type="http://schemas.openxmlformats.org/officeDocument/2006/relationships/image" Target="../media/image121.png"/><Relationship Id="rId26" Type="http://schemas.openxmlformats.org/officeDocument/2006/relationships/image" Target="../media/image123.png"/><Relationship Id="rId3" Type="http://schemas.openxmlformats.org/officeDocument/2006/relationships/tags" Target="../tags/tag157.xml"/><Relationship Id="rId21" Type="http://schemas.openxmlformats.org/officeDocument/2006/relationships/image" Target="../media/image66.png"/><Relationship Id="rId7" Type="http://schemas.openxmlformats.org/officeDocument/2006/relationships/tags" Target="../tags/tag161.xml"/><Relationship Id="rId12" Type="http://schemas.openxmlformats.org/officeDocument/2006/relationships/tags" Target="../tags/tag166.xml"/><Relationship Id="rId17" Type="http://schemas.openxmlformats.org/officeDocument/2006/relationships/image" Target="../media/image120.png"/><Relationship Id="rId25" Type="http://schemas.openxmlformats.org/officeDocument/2006/relationships/image" Target="../media/image87.png"/><Relationship Id="rId2" Type="http://schemas.openxmlformats.org/officeDocument/2006/relationships/tags" Target="../tags/tag156.xml"/><Relationship Id="rId16" Type="http://schemas.openxmlformats.org/officeDocument/2006/relationships/image" Target="../media/image119.png"/><Relationship Id="rId20" Type="http://schemas.openxmlformats.org/officeDocument/2006/relationships/image" Target="../media/image83.png"/><Relationship Id="rId1" Type="http://schemas.openxmlformats.org/officeDocument/2006/relationships/tags" Target="../tags/tag155.xml"/><Relationship Id="rId6" Type="http://schemas.openxmlformats.org/officeDocument/2006/relationships/tags" Target="../tags/tag160.xml"/><Relationship Id="rId11" Type="http://schemas.openxmlformats.org/officeDocument/2006/relationships/tags" Target="../tags/tag165.xml"/><Relationship Id="rId24" Type="http://schemas.openxmlformats.org/officeDocument/2006/relationships/image" Target="../media/image69.png"/><Relationship Id="rId5" Type="http://schemas.openxmlformats.org/officeDocument/2006/relationships/tags" Target="../tags/tag159.xml"/><Relationship Id="rId15" Type="http://schemas.openxmlformats.org/officeDocument/2006/relationships/image" Target="../media/image118.png"/><Relationship Id="rId23" Type="http://schemas.openxmlformats.org/officeDocument/2006/relationships/image" Target="../media/image68.png"/><Relationship Id="rId10" Type="http://schemas.openxmlformats.org/officeDocument/2006/relationships/tags" Target="../tags/tag164.xml"/><Relationship Id="rId19" Type="http://schemas.openxmlformats.org/officeDocument/2006/relationships/image" Target="../media/image122.png"/><Relationship Id="rId4" Type="http://schemas.openxmlformats.org/officeDocument/2006/relationships/tags" Target="../tags/tag158.xml"/><Relationship Id="rId9" Type="http://schemas.openxmlformats.org/officeDocument/2006/relationships/tags" Target="../tags/tag163.xml"/><Relationship Id="rId14" Type="http://schemas.openxmlformats.org/officeDocument/2006/relationships/notesSlide" Target="../notesSlides/notesSlide27.xml"/><Relationship Id="rId22" Type="http://schemas.openxmlformats.org/officeDocument/2006/relationships/image" Target="../media/image67.png"/><Relationship Id="rId27" Type="http://schemas.openxmlformats.org/officeDocument/2006/relationships/image" Target="../media/image124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png"/><Relationship Id="rId3" Type="http://schemas.openxmlformats.org/officeDocument/2006/relationships/tags" Target="../tags/tag169.xml"/><Relationship Id="rId7" Type="http://schemas.openxmlformats.org/officeDocument/2006/relationships/image" Target="../media/image125.png"/><Relationship Id="rId12" Type="http://schemas.openxmlformats.org/officeDocument/2006/relationships/image" Target="../media/image130.png"/><Relationship Id="rId2" Type="http://schemas.openxmlformats.org/officeDocument/2006/relationships/tags" Target="../tags/tag168.xml"/><Relationship Id="rId1" Type="http://schemas.openxmlformats.org/officeDocument/2006/relationships/tags" Target="../tags/tag167.xml"/><Relationship Id="rId6" Type="http://schemas.openxmlformats.org/officeDocument/2006/relationships/notesSlide" Target="../notesSlides/notesSlide28.xml"/><Relationship Id="rId11" Type="http://schemas.openxmlformats.org/officeDocument/2006/relationships/image" Target="../media/image129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128.png"/><Relationship Id="rId4" Type="http://schemas.openxmlformats.org/officeDocument/2006/relationships/tags" Target="../tags/tag170.xml"/><Relationship Id="rId9" Type="http://schemas.openxmlformats.org/officeDocument/2006/relationships/image" Target="../media/image127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tags" Target="../tags/tag178.xml"/><Relationship Id="rId13" Type="http://schemas.openxmlformats.org/officeDocument/2006/relationships/tags" Target="../tags/tag183.xml"/><Relationship Id="rId18" Type="http://schemas.openxmlformats.org/officeDocument/2006/relationships/image" Target="../media/image131.png"/><Relationship Id="rId26" Type="http://schemas.openxmlformats.org/officeDocument/2006/relationships/image" Target="../media/image136.png"/><Relationship Id="rId3" Type="http://schemas.openxmlformats.org/officeDocument/2006/relationships/tags" Target="../tags/tag173.xml"/><Relationship Id="rId21" Type="http://schemas.openxmlformats.org/officeDocument/2006/relationships/image" Target="../media/image133.png"/><Relationship Id="rId7" Type="http://schemas.openxmlformats.org/officeDocument/2006/relationships/tags" Target="../tags/tag177.xml"/><Relationship Id="rId12" Type="http://schemas.openxmlformats.org/officeDocument/2006/relationships/tags" Target="../tags/tag182.xml"/><Relationship Id="rId17" Type="http://schemas.openxmlformats.org/officeDocument/2006/relationships/notesSlide" Target="../notesSlides/notesSlide29.xml"/><Relationship Id="rId25" Type="http://schemas.openxmlformats.org/officeDocument/2006/relationships/image" Target="../media/image85.png"/><Relationship Id="rId2" Type="http://schemas.openxmlformats.org/officeDocument/2006/relationships/tags" Target="../tags/tag172.xml"/><Relationship Id="rId16" Type="http://schemas.openxmlformats.org/officeDocument/2006/relationships/slideLayout" Target="../slideLayouts/slideLayout5.xml"/><Relationship Id="rId20" Type="http://schemas.openxmlformats.org/officeDocument/2006/relationships/image" Target="../media/image132.png"/><Relationship Id="rId29" Type="http://schemas.openxmlformats.org/officeDocument/2006/relationships/image" Target="../media/image68.png"/><Relationship Id="rId1" Type="http://schemas.openxmlformats.org/officeDocument/2006/relationships/tags" Target="../tags/tag171.xml"/><Relationship Id="rId6" Type="http://schemas.openxmlformats.org/officeDocument/2006/relationships/tags" Target="../tags/tag176.xml"/><Relationship Id="rId11" Type="http://schemas.openxmlformats.org/officeDocument/2006/relationships/tags" Target="../tags/tag181.xml"/><Relationship Id="rId24" Type="http://schemas.openxmlformats.org/officeDocument/2006/relationships/image" Target="../media/image135.png"/><Relationship Id="rId5" Type="http://schemas.openxmlformats.org/officeDocument/2006/relationships/tags" Target="../tags/tag175.xml"/><Relationship Id="rId15" Type="http://schemas.openxmlformats.org/officeDocument/2006/relationships/tags" Target="../tags/tag185.xml"/><Relationship Id="rId23" Type="http://schemas.openxmlformats.org/officeDocument/2006/relationships/image" Target="../media/image99.png"/><Relationship Id="rId28" Type="http://schemas.openxmlformats.org/officeDocument/2006/relationships/image" Target="../media/image67.png"/><Relationship Id="rId10" Type="http://schemas.openxmlformats.org/officeDocument/2006/relationships/tags" Target="../tags/tag180.xml"/><Relationship Id="rId19" Type="http://schemas.openxmlformats.org/officeDocument/2006/relationships/image" Target="../media/image83.png"/><Relationship Id="rId31" Type="http://schemas.openxmlformats.org/officeDocument/2006/relationships/image" Target="../media/image87.png"/><Relationship Id="rId4" Type="http://schemas.openxmlformats.org/officeDocument/2006/relationships/tags" Target="../tags/tag174.xml"/><Relationship Id="rId9" Type="http://schemas.openxmlformats.org/officeDocument/2006/relationships/tags" Target="../tags/tag179.xml"/><Relationship Id="rId14" Type="http://schemas.openxmlformats.org/officeDocument/2006/relationships/tags" Target="../tags/tag184.xml"/><Relationship Id="rId22" Type="http://schemas.openxmlformats.org/officeDocument/2006/relationships/image" Target="../media/image134.png"/><Relationship Id="rId27" Type="http://schemas.openxmlformats.org/officeDocument/2006/relationships/image" Target="../media/image66.png"/><Relationship Id="rId30" Type="http://schemas.openxmlformats.org/officeDocument/2006/relationships/image" Target="../media/image69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tags" Target="../tags/tag193.xml"/><Relationship Id="rId13" Type="http://schemas.openxmlformats.org/officeDocument/2006/relationships/image" Target="../media/image139.png"/><Relationship Id="rId18" Type="http://schemas.openxmlformats.org/officeDocument/2006/relationships/image" Target="../media/image143.png"/><Relationship Id="rId3" Type="http://schemas.openxmlformats.org/officeDocument/2006/relationships/tags" Target="../tags/tag188.xml"/><Relationship Id="rId7" Type="http://schemas.openxmlformats.org/officeDocument/2006/relationships/tags" Target="../tags/tag192.xml"/><Relationship Id="rId12" Type="http://schemas.openxmlformats.org/officeDocument/2006/relationships/image" Target="../media/image138.png"/><Relationship Id="rId17" Type="http://schemas.openxmlformats.org/officeDocument/2006/relationships/image" Target="../media/image83.png"/><Relationship Id="rId2" Type="http://schemas.openxmlformats.org/officeDocument/2006/relationships/tags" Target="../tags/tag187.xml"/><Relationship Id="rId16" Type="http://schemas.openxmlformats.org/officeDocument/2006/relationships/image" Target="../media/image142.png"/><Relationship Id="rId1" Type="http://schemas.openxmlformats.org/officeDocument/2006/relationships/tags" Target="../tags/tag186.xml"/><Relationship Id="rId6" Type="http://schemas.openxmlformats.org/officeDocument/2006/relationships/tags" Target="../tags/tag191.xml"/><Relationship Id="rId11" Type="http://schemas.openxmlformats.org/officeDocument/2006/relationships/image" Target="../media/image137.png"/><Relationship Id="rId5" Type="http://schemas.openxmlformats.org/officeDocument/2006/relationships/tags" Target="../tags/tag190.xml"/><Relationship Id="rId15" Type="http://schemas.openxmlformats.org/officeDocument/2006/relationships/image" Target="../media/image141.png"/><Relationship Id="rId10" Type="http://schemas.openxmlformats.org/officeDocument/2006/relationships/notesSlide" Target="../notesSlides/notesSlide30.xml"/><Relationship Id="rId4" Type="http://schemas.openxmlformats.org/officeDocument/2006/relationships/tags" Target="../tags/tag189.xml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140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145.png"/><Relationship Id="rId3" Type="http://schemas.openxmlformats.org/officeDocument/2006/relationships/tags" Target="../tags/tag196.xml"/><Relationship Id="rId7" Type="http://schemas.openxmlformats.org/officeDocument/2006/relationships/tags" Target="../tags/tag200.xml"/><Relationship Id="rId12" Type="http://schemas.openxmlformats.org/officeDocument/2006/relationships/image" Target="../media/image135.png"/><Relationship Id="rId2" Type="http://schemas.openxmlformats.org/officeDocument/2006/relationships/tags" Target="../tags/tag195.xml"/><Relationship Id="rId1" Type="http://schemas.openxmlformats.org/officeDocument/2006/relationships/tags" Target="../tags/tag194.xml"/><Relationship Id="rId6" Type="http://schemas.openxmlformats.org/officeDocument/2006/relationships/tags" Target="../tags/tag199.xml"/><Relationship Id="rId11" Type="http://schemas.openxmlformats.org/officeDocument/2006/relationships/image" Target="../media/image85.png"/><Relationship Id="rId5" Type="http://schemas.openxmlformats.org/officeDocument/2006/relationships/tags" Target="../tags/tag198.xml"/><Relationship Id="rId15" Type="http://schemas.openxmlformats.org/officeDocument/2006/relationships/image" Target="../media/image139.png"/><Relationship Id="rId10" Type="http://schemas.openxmlformats.org/officeDocument/2006/relationships/image" Target="../media/image144.png"/><Relationship Id="rId4" Type="http://schemas.openxmlformats.org/officeDocument/2006/relationships/tags" Target="../tags/tag197.xml"/><Relationship Id="rId9" Type="http://schemas.openxmlformats.org/officeDocument/2006/relationships/notesSlide" Target="../notesSlides/notesSlide31.xml"/><Relationship Id="rId14" Type="http://schemas.openxmlformats.org/officeDocument/2006/relationships/image" Target="../media/image146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2.xml"/><Relationship Id="rId13" Type="http://schemas.openxmlformats.org/officeDocument/2006/relationships/image" Target="../media/image148.png"/><Relationship Id="rId3" Type="http://schemas.openxmlformats.org/officeDocument/2006/relationships/tags" Target="../tags/tag203.xml"/><Relationship Id="rId7" Type="http://schemas.openxmlformats.org/officeDocument/2006/relationships/slideLayout" Target="../slideLayouts/slideLayout5.xml"/><Relationship Id="rId12" Type="http://schemas.openxmlformats.org/officeDocument/2006/relationships/image" Target="../media/image147.png"/><Relationship Id="rId2" Type="http://schemas.openxmlformats.org/officeDocument/2006/relationships/tags" Target="../tags/tag202.xml"/><Relationship Id="rId1" Type="http://schemas.openxmlformats.org/officeDocument/2006/relationships/tags" Target="../tags/tag201.xml"/><Relationship Id="rId6" Type="http://schemas.openxmlformats.org/officeDocument/2006/relationships/tags" Target="../tags/tag206.xml"/><Relationship Id="rId11" Type="http://schemas.openxmlformats.org/officeDocument/2006/relationships/image" Target="../media/image84.png"/><Relationship Id="rId5" Type="http://schemas.openxmlformats.org/officeDocument/2006/relationships/tags" Target="../tags/tag205.xml"/><Relationship Id="rId10" Type="http://schemas.openxmlformats.org/officeDocument/2006/relationships/image" Target="../media/image83.png"/><Relationship Id="rId4" Type="http://schemas.openxmlformats.org/officeDocument/2006/relationships/tags" Target="../tags/tag204.xml"/><Relationship Id="rId9" Type="http://schemas.openxmlformats.org/officeDocument/2006/relationships/image" Target="../media/image131.png"/><Relationship Id="rId14" Type="http://schemas.openxmlformats.org/officeDocument/2006/relationships/image" Target="../media/image149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.xml"/><Relationship Id="rId13" Type="http://schemas.openxmlformats.org/officeDocument/2006/relationships/image" Target="../media/image147.png"/><Relationship Id="rId3" Type="http://schemas.openxmlformats.org/officeDocument/2006/relationships/tags" Target="../tags/tag209.xml"/><Relationship Id="rId7" Type="http://schemas.openxmlformats.org/officeDocument/2006/relationships/tags" Target="../tags/tag213.xml"/><Relationship Id="rId12" Type="http://schemas.openxmlformats.org/officeDocument/2006/relationships/image" Target="../media/image84.png"/><Relationship Id="rId2" Type="http://schemas.openxmlformats.org/officeDocument/2006/relationships/tags" Target="../tags/tag208.xml"/><Relationship Id="rId16" Type="http://schemas.openxmlformats.org/officeDocument/2006/relationships/image" Target="../media/image149.png"/><Relationship Id="rId1" Type="http://schemas.openxmlformats.org/officeDocument/2006/relationships/tags" Target="../tags/tag207.xml"/><Relationship Id="rId6" Type="http://schemas.openxmlformats.org/officeDocument/2006/relationships/tags" Target="../tags/tag212.xml"/><Relationship Id="rId11" Type="http://schemas.openxmlformats.org/officeDocument/2006/relationships/image" Target="../media/image83.png"/><Relationship Id="rId5" Type="http://schemas.openxmlformats.org/officeDocument/2006/relationships/tags" Target="../tags/tag211.xml"/><Relationship Id="rId15" Type="http://schemas.openxmlformats.org/officeDocument/2006/relationships/image" Target="../media/image150.png"/><Relationship Id="rId10" Type="http://schemas.openxmlformats.org/officeDocument/2006/relationships/image" Target="../media/image131.png"/><Relationship Id="rId4" Type="http://schemas.openxmlformats.org/officeDocument/2006/relationships/tags" Target="../tags/tag210.xml"/><Relationship Id="rId9" Type="http://schemas.openxmlformats.org/officeDocument/2006/relationships/notesSlide" Target="../notesSlides/notesSlide33.xml"/><Relationship Id="rId14" Type="http://schemas.openxmlformats.org/officeDocument/2006/relationships/image" Target="../media/image148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8" Type="http://schemas.microsoft.com/office/2007/relationships/hdphoto" Target="../media/hdphoto10.wdp"/><Relationship Id="rId3" Type="http://schemas.openxmlformats.org/officeDocument/2006/relationships/image" Target="../media/image151.png"/><Relationship Id="rId7" Type="http://schemas.openxmlformats.org/officeDocument/2006/relationships/image" Target="../media/image15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3.png"/><Relationship Id="rId5" Type="http://schemas.openxmlformats.org/officeDocument/2006/relationships/image" Target="../media/image152.png"/><Relationship Id="rId4" Type="http://schemas.microsoft.com/office/2007/relationships/hdphoto" Target="../media/hdphoto9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tags" Target="../tags/tag221.xml"/><Relationship Id="rId13" Type="http://schemas.openxmlformats.org/officeDocument/2006/relationships/image" Target="../media/image44.png"/><Relationship Id="rId18" Type="http://schemas.openxmlformats.org/officeDocument/2006/relationships/image" Target="../media/image156.png"/><Relationship Id="rId3" Type="http://schemas.openxmlformats.org/officeDocument/2006/relationships/tags" Target="../tags/tag216.xml"/><Relationship Id="rId21" Type="http://schemas.openxmlformats.org/officeDocument/2006/relationships/image" Target="../media/image159.png"/><Relationship Id="rId7" Type="http://schemas.openxmlformats.org/officeDocument/2006/relationships/tags" Target="../tags/tag220.xml"/><Relationship Id="rId12" Type="http://schemas.openxmlformats.org/officeDocument/2006/relationships/image" Target="../media/image28.png"/><Relationship Id="rId17" Type="http://schemas.openxmlformats.org/officeDocument/2006/relationships/image" Target="../media/image155.png"/><Relationship Id="rId25" Type="http://schemas.openxmlformats.org/officeDocument/2006/relationships/image" Target="../media/image161.png"/><Relationship Id="rId2" Type="http://schemas.openxmlformats.org/officeDocument/2006/relationships/tags" Target="../tags/tag215.xml"/><Relationship Id="rId16" Type="http://schemas.microsoft.com/office/2007/relationships/hdphoto" Target="../media/hdphoto6.wdp"/><Relationship Id="rId20" Type="http://schemas.openxmlformats.org/officeDocument/2006/relationships/image" Target="../media/image158.png"/><Relationship Id="rId1" Type="http://schemas.openxmlformats.org/officeDocument/2006/relationships/tags" Target="../tags/tag214.xml"/><Relationship Id="rId6" Type="http://schemas.openxmlformats.org/officeDocument/2006/relationships/tags" Target="../tags/tag219.xml"/><Relationship Id="rId11" Type="http://schemas.openxmlformats.org/officeDocument/2006/relationships/notesSlide" Target="../notesSlides/notesSlide36.xml"/><Relationship Id="rId24" Type="http://schemas.microsoft.com/office/2007/relationships/hdphoto" Target="../media/hdphoto7.wdp"/><Relationship Id="rId5" Type="http://schemas.openxmlformats.org/officeDocument/2006/relationships/tags" Target="../tags/tag218.xml"/><Relationship Id="rId15" Type="http://schemas.openxmlformats.org/officeDocument/2006/relationships/image" Target="../media/image45.png"/><Relationship Id="rId23" Type="http://schemas.openxmlformats.org/officeDocument/2006/relationships/image" Target="../media/image46.png"/><Relationship Id="rId10" Type="http://schemas.openxmlformats.org/officeDocument/2006/relationships/slideLayout" Target="../slideLayouts/slideLayout2.xml"/><Relationship Id="rId19" Type="http://schemas.openxmlformats.org/officeDocument/2006/relationships/image" Target="../media/image157.png"/><Relationship Id="rId4" Type="http://schemas.openxmlformats.org/officeDocument/2006/relationships/tags" Target="../tags/tag217.xml"/><Relationship Id="rId9" Type="http://schemas.openxmlformats.org/officeDocument/2006/relationships/tags" Target="../tags/tag222.xml"/><Relationship Id="rId14" Type="http://schemas.microsoft.com/office/2007/relationships/hdphoto" Target="../media/hdphoto5.wdp"/><Relationship Id="rId22" Type="http://schemas.openxmlformats.org/officeDocument/2006/relationships/image" Target="../media/image160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tags" Target="../tags/tag230.xml"/><Relationship Id="rId13" Type="http://schemas.openxmlformats.org/officeDocument/2006/relationships/image" Target="../media/image85.png"/><Relationship Id="rId18" Type="http://schemas.openxmlformats.org/officeDocument/2006/relationships/image" Target="../media/image166.png"/><Relationship Id="rId3" Type="http://schemas.openxmlformats.org/officeDocument/2006/relationships/tags" Target="../tags/tag225.xml"/><Relationship Id="rId7" Type="http://schemas.openxmlformats.org/officeDocument/2006/relationships/tags" Target="../tags/tag229.xml"/><Relationship Id="rId12" Type="http://schemas.openxmlformats.org/officeDocument/2006/relationships/notesSlide" Target="../notesSlides/notesSlide37.xml"/><Relationship Id="rId17" Type="http://schemas.openxmlformats.org/officeDocument/2006/relationships/image" Target="../media/image165.png"/><Relationship Id="rId2" Type="http://schemas.openxmlformats.org/officeDocument/2006/relationships/tags" Target="../tags/tag224.xml"/><Relationship Id="rId16" Type="http://schemas.openxmlformats.org/officeDocument/2006/relationships/image" Target="../media/image164.png"/><Relationship Id="rId1" Type="http://schemas.openxmlformats.org/officeDocument/2006/relationships/tags" Target="../tags/tag223.xml"/><Relationship Id="rId6" Type="http://schemas.openxmlformats.org/officeDocument/2006/relationships/tags" Target="../tags/tag228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227.xml"/><Relationship Id="rId15" Type="http://schemas.openxmlformats.org/officeDocument/2006/relationships/image" Target="../media/image163.png"/><Relationship Id="rId10" Type="http://schemas.openxmlformats.org/officeDocument/2006/relationships/tags" Target="../tags/tag232.xml"/><Relationship Id="rId19" Type="http://schemas.openxmlformats.org/officeDocument/2006/relationships/image" Target="../media/image167.png"/><Relationship Id="rId4" Type="http://schemas.openxmlformats.org/officeDocument/2006/relationships/tags" Target="../tags/tag226.xml"/><Relationship Id="rId9" Type="http://schemas.openxmlformats.org/officeDocument/2006/relationships/tags" Target="../tags/tag231.xml"/><Relationship Id="rId14" Type="http://schemas.openxmlformats.org/officeDocument/2006/relationships/image" Target="../media/image162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13" Type="http://schemas.openxmlformats.org/officeDocument/2006/relationships/image" Target="../media/image170.png"/><Relationship Id="rId3" Type="http://schemas.openxmlformats.org/officeDocument/2006/relationships/tags" Target="../tags/tag235.xml"/><Relationship Id="rId7" Type="http://schemas.openxmlformats.org/officeDocument/2006/relationships/notesSlide" Target="../notesSlides/notesSlide38.xml"/><Relationship Id="rId12" Type="http://schemas.openxmlformats.org/officeDocument/2006/relationships/image" Target="../media/image169.png"/><Relationship Id="rId2" Type="http://schemas.openxmlformats.org/officeDocument/2006/relationships/tags" Target="../tags/tag234.xml"/><Relationship Id="rId16" Type="http://schemas.openxmlformats.org/officeDocument/2006/relationships/image" Target="../media/image173.png"/><Relationship Id="rId1" Type="http://schemas.openxmlformats.org/officeDocument/2006/relationships/tags" Target="../tags/tag233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168.png"/><Relationship Id="rId5" Type="http://schemas.openxmlformats.org/officeDocument/2006/relationships/tags" Target="../tags/tag237.xml"/><Relationship Id="rId15" Type="http://schemas.openxmlformats.org/officeDocument/2006/relationships/image" Target="../media/image172.png"/><Relationship Id="rId10" Type="http://schemas.openxmlformats.org/officeDocument/2006/relationships/image" Target="../media/image163.png"/><Relationship Id="rId4" Type="http://schemas.openxmlformats.org/officeDocument/2006/relationships/tags" Target="../tags/tag236.xml"/><Relationship Id="rId9" Type="http://schemas.openxmlformats.org/officeDocument/2006/relationships/image" Target="../media/image162.png"/><Relationship Id="rId14" Type="http://schemas.openxmlformats.org/officeDocument/2006/relationships/image" Target="../media/image171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177.png"/><Relationship Id="rId18" Type="http://schemas.openxmlformats.org/officeDocument/2006/relationships/image" Target="../media/image182.png"/><Relationship Id="rId3" Type="http://schemas.openxmlformats.org/officeDocument/2006/relationships/tags" Target="../tags/tag240.xml"/><Relationship Id="rId21" Type="http://schemas.openxmlformats.org/officeDocument/2006/relationships/image" Target="../media/image185.png"/><Relationship Id="rId7" Type="http://schemas.openxmlformats.org/officeDocument/2006/relationships/tags" Target="../tags/tag244.xml"/><Relationship Id="rId12" Type="http://schemas.openxmlformats.org/officeDocument/2006/relationships/image" Target="../media/image176.png"/><Relationship Id="rId17" Type="http://schemas.openxmlformats.org/officeDocument/2006/relationships/image" Target="../media/image181.png"/><Relationship Id="rId2" Type="http://schemas.openxmlformats.org/officeDocument/2006/relationships/tags" Target="../tags/tag239.xml"/><Relationship Id="rId16" Type="http://schemas.openxmlformats.org/officeDocument/2006/relationships/image" Target="../media/image180.png"/><Relationship Id="rId20" Type="http://schemas.openxmlformats.org/officeDocument/2006/relationships/image" Target="../media/image184.png"/><Relationship Id="rId1" Type="http://schemas.openxmlformats.org/officeDocument/2006/relationships/tags" Target="../tags/tag238.xml"/><Relationship Id="rId6" Type="http://schemas.openxmlformats.org/officeDocument/2006/relationships/tags" Target="../tags/tag243.xml"/><Relationship Id="rId11" Type="http://schemas.openxmlformats.org/officeDocument/2006/relationships/image" Target="../media/image175.png"/><Relationship Id="rId5" Type="http://schemas.openxmlformats.org/officeDocument/2006/relationships/tags" Target="../tags/tag242.xml"/><Relationship Id="rId15" Type="http://schemas.openxmlformats.org/officeDocument/2006/relationships/image" Target="../media/image179.png"/><Relationship Id="rId10" Type="http://schemas.openxmlformats.org/officeDocument/2006/relationships/image" Target="../media/image174.png"/><Relationship Id="rId19" Type="http://schemas.openxmlformats.org/officeDocument/2006/relationships/image" Target="../media/image183.png"/><Relationship Id="rId4" Type="http://schemas.openxmlformats.org/officeDocument/2006/relationships/tags" Target="../tags/tag241.xml"/><Relationship Id="rId9" Type="http://schemas.openxmlformats.org/officeDocument/2006/relationships/notesSlide" Target="../notesSlides/notesSlide39.xml"/><Relationship Id="rId14" Type="http://schemas.openxmlformats.org/officeDocument/2006/relationships/image" Target="../media/image17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46.xml"/><Relationship Id="rId1" Type="http://schemas.openxmlformats.org/officeDocument/2006/relationships/tags" Target="../tags/tag245.xml"/><Relationship Id="rId6" Type="http://schemas.openxmlformats.org/officeDocument/2006/relationships/image" Target="../media/image150.png"/><Relationship Id="rId5" Type="http://schemas.openxmlformats.org/officeDocument/2006/relationships/image" Target="../media/image180.png"/><Relationship Id="rId4" Type="http://schemas.openxmlformats.org/officeDocument/2006/relationships/image" Target="../media/image18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3.png"/><Relationship Id="rId5" Type="http://schemas.openxmlformats.org/officeDocument/2006/relationships/image" Target="../media/image152.png"/><Relationship Id="rId4" Type="http://schemas.microsoft.com/office/2007/relationships/hdphoto" Target="../media/hdphoto9.wdp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3.png"/><Relationship Id="rId3" Type="http://schemas.openxmlformats.org/officeDocument/2006/relationships/tags" Target="../tags/tag249.xml"/><Relationship Id="rId7" Type="http://schemas.openxmlformats.org/officeDocument/2006/relationships/image" Target="../media/image192.png"/><Relationship Id="rId2" Type="http://schemas.openxmlformats.org/officeDocument/2006/relationships/tags" Target="../tags/tag248.xml"/><Relationship Id="rId1" Type="http://schemas.openxmlformats.org/officeDocument/2006/relationships/tags" Target="../tags/tag247.xml"/><Relationship Id="rId6" Type="http://schemas.openxmlformats.org/officeDocument/2006/relationships/image" Target="../media/image191.png"/><Relationship Id="rId5" Type="http://schemas.openxmlformats.org/officeDocument/2006/relationships/notesSlide" Target="../notesSlides/notesSlide42.xml"/><Relationship Id="rId10" Type="http://schemas.openxmlformats.org/officeDocument/2006/relationships/image" Target="../media/image195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19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4.png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microsoft.com/office/2007/relationships/hdphoto" Target="../media/hdphoto2.wdp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5.xml"/><Relationship Id="rId9" Type="http://schemas.openxmlformats.org/officeDocument/2006/relationships/image" Target="../media/image1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3.xml"/><Relationship Id="rId13" Type="http://schemas.openxmlformats.org/officeDocument/2006/relationships/image" Target="../media/image203.png"/><Relationship Id="rId3" Type="http://schemas.openxmlformats.org/officeDocument/2006/relationships/tags" Target="../tags/tag252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202.png"/><Relationship Id="rId2" Type="http://schemas.openxmlformats.org/officeDocument/2006/relationships/tags" Target="../tags/tag251.xml"/><Relationship Id="rId1" Type="http://schemas.openxmlformats.org/officeDocument/2006/relationships/tags" Target="../tags/tag250.xml"/><Relationship Id="rId6" Type="http://schemas.openxmlformats.org/officeDocument/2006/relationships/tags" Target="../tags/tag255.xml"/><Relationship Id="rId11" Type="http://schemas.openxmlformats.org/officeDocument/2006/relationships/image" Target="../media/image201.png"/><Relationship Id="rId5" Type="http://schemas.openxmlformats.org/officeDocument/2006/relationships/tags" Target="../tags/tag254.xml"/><Relationship Id="rId10" Type="http://schemas.openxmlformats.org/officeDocument/2006/relationships/image" Target="../media/image200.png"/><Relationship Id="rId4" Type="http://schemas.openxmlformats.org/officeDocument/2006/relationships/tags" Target="../tags/tag253.xml"/><Relationship Id="rId9" Type="http://schemas.openxmlformats.org/officeDocument/2006/relationships/image" Target="../media/image199.png"/><Relationship Id="rId14" Type="http://schemas.openxmlformats.org/officeDocument/2006/relationships/image" Target="../media/image204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5.png"/><Relationship Id="rId13" Type="http://schemas.openxmlformats.org/officeDocument/2006/relationships/image" Target="../media/image210.png"/><Relationship Id="rId3" Type="http://schemas.openxmlformats.org/officeDocument/2006/relationships/tags" Target="../tags/tag258.xml"/><Relationship Id="rId7" Type="http://schemas.openxmlformats.org/officeDocument/2006/relationships/notesSlide" Target="../notesSlides/notesSlide44.xml"/><Relationship Id="rId12" Type="http://schemas.openxmlformats.org/officeDocument/2006/relationships/image" Target="../media/image209.png"/><Relationship Id="rId2" Type="http://schemas.openxmlformats.org/officeDocument/2006/relationships/tags" Target="../tags/tag257.xml"/><Relationship Id="rId16" Type="http://schemas.openxmlformats.org/officeDocument/2006/relationships/image" Target="../media/image213.png"/><Relationship Id="rId1" Type="http://schemas.openxmlformats.org/officeDocument/2006/relationships/tags" Target="../tags/tag256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208.png"/><Relationship Id="rId5" Type="http://schemas.openxmlformats.org/officeDocument/2006/relationships/tags" Target="../tags/tag260.xml"/><Relationship Id="rId15" Type="http://schemas.openxmlformats.org/officeDocument/2006/relationships/image" Target="../media/image212.png"/><Relationship Id="rId10" Type="http://schemas.openxmlformats.org/officeDocument/2006/relationships/image" Target="../media/image207.png"/><Relationship Id="rId4" Type="http://schemas.openxmlformats.org/officeDocument/2006/relationships/tags" Target="../tags/tag259.xml"/><Relationship Id="rId9" Type="http://schemas.openxmlformats.org/officeDocument/2006/relationships/image" Target="../media/image206.png"/><Relationship Id="rId14" Type="http://schemas.openxmlformats.org/officeDocument/2006/relationships/image" Target="../media/image2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tags" Target="../tags/tag12.xml"/><Relationship Id="rId13" Type="http://schemas.openxmlformats.org/officeDocument/2006/relationships/notesSlide" Target="../notesSlides/notesSlide6.xml"/><Relationship Id="rId18" Type="http://schemas.openxmlformats.org/officeDocument/2006/relationships/image" Target="../media/image20.png"/><Relationship Id="rId26" Type="http://schemas.microsoft.com/office/2007/relationships/hdphoto" Target="../media/hdphoto3.wdp"/><Relationship Id="rId3" Type="http://schemas.openxmlformats.org/officeDocument/2006/relationships/tags" Target="../tags/tag7.xml"/><Relationship Id="rId21" Type="http://schemas.openxmlformats.org/officeDocument/2006/relationships/image" Target="../media/image23.png"/><Relationship Id="rId7" Type="http://schemas.openxmlformats.org/officeDocument/2006/relationships/tags" Target="../tags/tag11.xml"/><Relationship Id="rId12" Type="http://schemas.openxmlformats.org/officeDocument/2006/relationships/slideLayout" Target="../slideLayouts/slideLayout2.xml"/><Relationship Id="rId17" Type="http://schemas.openxmlformats.org/officeDocument/2006/relationships/image" Target="../media/image19.png"/><Relationship Id="rId25" Type="http://schemas.openxmlformats.org/officeDocument/2006/relationships/image" Target="../media/image27.png"/><Relationship Id="rId2" Type="http://schemas.openxmlformats.org/officeDocument/2006/relationships/tags" Target="../tags/tag6.xml"/><Relationship Id="rId16" Type="http://schemas.openxmlformats.org/officeDocument/2006/relationships/image" Target="../media/image18.png"/><Relationship Id="rId20" Type="http://schemas.openxmlformats.org/officeDocument/2006/relationships/image" Target="../media/image22.png"/><Relationship Id="rId29" Type="http://schemas.openxmlformats.org/officeDocument/2006/relationships/image" Target="../media/image29.png"/><Relationship Id="rId1" Type="http://schemas.openxmlformats.org/officeDocument/2006/relationships/tags" Target="../tags/tag5.xml"/><Relationship Id="rId6" Type="http://schemas.openxmlformats.org/officeDocument/2006/relationships/tags" Target="../tags/tag10.xml"/><Relationship Id="rId11" Type="http://schemas.openxmlformats.org/officeDocument/2006/relationships/tags" Target="../tags/tag15.xml"/><Relationship Id="rId24" Type="http://schemas.openxmlformats.org/officeDocument/2006/relationships/image" Target="../media/image26.png"/><Relationship Id="rId5" Type="http://schemas.openxmlformats.org/officeDocument/2006/relationships/tags" Target="../tags/tag9.xml"/><Relationship Id="rId15" Type="http://schemas.openxmlformats.org/officeDocument/2006/relationships/image" Target="../media/image17.png"/><Relationship Id="rId23" Type="http://schemas.openxmlformats.org/officeDocument/2006/relationships/image" Target="../media/image25.png"/><Relationship Id="rId28" Type="http://schemas.openxmlformats.org/officeDocument/2006/relationships/image" Target="../media/image28.png"/><Relationship Id="rId10" Type="http://schemas.openxmlformats.org/officeDocument/2006/relationships/tags" Target="../tags/tag14.xml"/><Relationship Id="rId19" Type="http://schemas.openxmlformats.org/officeDocument/2006/relationships/image" Target="../media/image21.png"/><Relationship Id="rId31" Type="http://schemas.openxmlformats.org/officeDocument/2006/relationships/image" Target="../media/image30.png"/><Relationship Id="rId4" Type="http://schemas.openxmlformats.org/officeDocument/2006/relationships/tags" Target="../tags/tag8.xml"/><Relationship Id="rId9" Type="http://schemas.openxmlformats.org/officeDocument/2006/relationships/tags" Target="../tags/tag13.xml"/><Relationship Id="rId14" Type="http://schemas.openxmlformats.org/officeDocument/2006/relationships/image" Target="../media/image15.png"/><Relationship Id="rId22" Type="http://schemas.openxmlformats.org/officeDocument/2006/relationships/image" Target="../media/image24.png"/><Relationship Id="rId27" Type="http://schemas.openxmlformats.org/officeDocument/2006/relationships/image" Target="../media/image14.png"/><Relationship Id="rId30" Type="http://schemas.microsoft.com/office/2007/relationships/hdphoto" Target="../media/hdphoto4.wdp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tags" Target="../tags/tag23.xml"/><Relationship Id="rId13" Type="http://schemas.openxmlformats.org/officeDocument/2006/relationships/image" Target="../media/image18.png"/><Relationship Id="rId18" Type="http://schemas.openxmlformats.org/officeDocument/2006/relationships/image" Target="../media/image23.png"/><Relationship Id="rId3" Type="http://schemas.openxmlformats.org/officeDocument/2006/relationships/tags" Target="../tags/tag18.xml"/><Relationship Id="rId21" Type="http://schemas.openxmlformats.org/officeDocument/2006/relationships/image" Target="../media/image27.png"/><Relationship Id="rId7" Type="http://schemas.openxmlformats.org/officeDocument/2006/relationships/tags" Target="../tags/tag22.xml"/><Relationship Id="rId12" Type="http://schemas.openxmlformats.org/officeDocument/2006/relationships/image" Target="../media/image17.png"/><Relationship Id="rId17" Type="http://schemas.openxmlformats.org/officeDocument/2006/relationships/image" Target="../media/image22.png"/><Relationship Id="rId25" Type="http://schemas.microsoft.com/office/2007/relationships/hdphoto" Target="../media/hdphoto4.wdp"/><Relationship Id="rId2" Type="http://schemas.openxmlformats.org/officeDocument/2006/relationships/tags" Target="../tags/tag17.xml"/><Relationship Id="rId16" Type="http://schemas.openxmlformats.org/officeDocument/2006/relationships/image" Target="../media/image21.png"/><Relationship Id="rId20" Type="http://schemas.openxmlformats.org/officeDocument/2006/relationships/image" Target="../media/image25.png"/><Relationship Id="rId1" Type="http://schemas.openxmlformats.org/officeDocument/2006/relationships/tags" Target="../tags/tag16.xml"/><Relationship Id="rId6" Type="http://schemas.openxmlformats.org/officeDocument/2006/relationships/tags" Target="../tags/tag21.xml"/><Relationship Id="rId11" Type="http://schemas.openxmlformats.org/officeDocument/2006/relationships/image" Target="../media/image15.png"/><Relationship Id="rId24" Type="http://schemas.openxmlformats.org/officeDocument/2006/relationships/image" Target="../media/image29.png"/><Relationship Id="rId5" Type="http://schemas.openxmlformats.org/officeDocument/2006/relationships/tags" Target="../tags/tag20.xml"/><Relationship Id="rId15" Type="http://schemas.openxmlformats.org/officeDocument/2006/relationships/image" Target="../media/image19.png"/><Relationship Id="rId23" Type="http://schemas.openxmlformats.org/officeDocument/2006/relationships/image" Target="../media/image14.png"/><Relationship Id="rId10" Type="http://schemas.openxmlformats.org/officeDocument/2006/relationships/notesSlide" Target="../notesSlides/notesSlide7.xml"/><Relationship Id="rId19" Type="http://schemas.openxmlformats.org/officeDocument/2006/relationships/image" Target="../media/image24.png"/><Relationship Id="rId4" Type="http://schemas.openxmlformats.org/officeDocument/2006/relationships/tags" Target="../tags/tag19.xml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28.png"/><Relationship Id="rId22" Type="http://schemas.microsoft.com/office/2007/relationships/hdphoto" Target="../media/hdphoto3.wdp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tags" Target="../tags/tag26.xml"/><Relationship Id="rId7" Type="http://schemas.openxmlformats.org/officeDocument/2006/relationships/image" Target="../media/image31.png"/><Relationship Id="rId2" Type="http://schemas.openxmlformats.org/officeDocument/2006/relationships/tags" Target="../tags/tag25.xml"/><Relationship Id="rId1" Type="http://schemas.openxmlformats.org/officeDocument/2006/relationships/tags" Target="../tags/tag24.xml"/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34.png"/><Relationship Id="rId4" Type="http://schemas.openxmlformats.org/officeDocument/2006/relationships/tags" Target="../tags/tag27.xml"/><Relationship Id="rId9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9.xml"/><Relationship Id="rId13" Type="http://schemas.openxmlformats.org/officeDocument/2006/relationships/image" Target="../media/image35.png"/><Relationship Id="rId3" Type="http://schemas.openxmlformats.org/officeDocument/2006/relationships/tags" Target="../tags/tag30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34.png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6" Type="http://schemas.openxmlformats.org/officeDocument/2006/relationships/tags" Target="../tags/tag33.xml"/><Relationship Id="rId11" Type="http://schemas.openxmlformats.org/officeDocument/2006/relationships/image" Target="../media/image33.png"/><Relationship Id="rId5" Type="http://schemas.openxmlformats.org/officeDocument/2006/relationships/tags" Target="../tags/tag32.xml"/><Relationship Id="rId15" Type="http://schemas.openxmlformats.org/officeDocument/2006/relationships/image" Target="../media/image37.png"/><Relationship Id="rId10" Type="http://schemas.openxmlformats.org/officeDocument/2006/relationships/image" Target="../media/image32.png"/><Relationship Id="rId4" Type="http://schemas.openxmlformats.org/officeDocument/2006/relationships/tags" Target="../tags/tag31.xml"/><Relationship Id="rId9" Type="http://schemas.openxmlformats.org/officeDocument/2006/relationships/image" Target="../media/image31.png"/><Relationship Id="rId14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23"/>
          <p:cNvSpPr txBox="1">
            <a:spLocks noGrp="1"/>
          </p:cNvSpPr>
          <p:nvPr>
            <p:ph type="ctrTitle"/>
          </p:nvPr>
        </p:nvSpPr>
        <p:spPr>
          <a:xfrm>
            <a:off x="918060" y="990600"/>
            <a:ext cx="7376480" cy="12573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indent="0" algn="l">
              <a:buNone/>
            </a:pPr>
            <a:r>
              <a:rPr lang="en" sz="3600" b="0" dirty="0" smtClean="0">
                <a:solidFill>
                  <a:schemeClr val="tx1"/>
                </a:solidFill>
                <a:latin typeface="Roboto Medium" pitchFamily="2" charset="0"/>
                <a:ea typeface="Roboto Medium" pitchFamily="2" charset="0"/>
                <a:cs typeface="Open Sans Condensed" pitchFamily="34" charset="0"/>
              </a:rPr>
              <a:t>Recovery of Piecewise Smooth Images from Few Fourier Samples</a:t>
            </a:r>
            <a:endParaRPr lang="en" sz="3600" b="0" dirty="0">
              <a:solidFill>
                <a:schemeClr val="tx1"/>
              </a:solidFill>
              <a:latin typeface="Roboto Medium" pitchFamily="2" charset="0"/>
              <a:ea typeface="Roboto Medium" pitchFamily="2" charset="0"/>
              <a:cs typeface="Open Sans Condensed" pitchFamily="34" charset="0"/>
            </a:endParaRPr>
          </a:p>
        </p:txBody>
      </p:sp>
      <p:sp>
        <p:nvSpPr>
          <p:cNvPr id="5" name="Shape 24"/>
          <p:cNvSpPr txBox="1">
            <a:spLocks noGrp="1"/>
          </p:cNvSpPr>
          <p:nvPr>
            <p:ph type="subTitle" idx="1"/>
          </p:nvPr>
        </p:nvSpPr>
        <p:spPr>
          <a:xfrm>
            <a:off x="918060" y="2584090"/>
            <a:ext cx="7772400" cy="2286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l" rtl="0">
              <a:buNone/>
            </a:pPr>
            <a:r>
              <a:rPr lang="en" sz="2400" dirty="0">
                <a:solidFill>
                  <a:schemeClr val="tx1"/>
                </a:solidFill>
                <a:latin typeface="Roboto Light" pitchFamily="2" charset="0"/>
                <a:ea typeface="Roboto Light" pitchFamily="2" charset="0"/>
                <a:cs typeface="Open Sans Condensed" pitchFamily="34" charset="0"/>
              </a:rPr>
              <a:t>Greg </a:t>
            </a:r>
            <a:r>
              <a:rPr lang="en" sz="2400" dirty="0" smtClean="0">
                <a:solidFill>
                  <a:schemeClr val="tx1"/>
                </a:solidFill>
                <a:latin typeface="Roboto Light" pitchFamily="2" charset="0"/>
                <a:ea typeface="Roboto Light" pitchFamily="2" charset="0"/>
                <a:cs typeface="Open Sans Condensed" pitchFamily="34" charset="0"/>
              </a:rPr>
              <a:t>Ongie*, Mathews Jacob</a:t>
            </a:r>
            <a:br>
              <a:rPr lang="en" sz="2400" dirty="0" smtClean="0">
                <a:solidFill>
                  <a:schemeClr val="tx1"/>
                </a:solidFill>
                <a:latin typeface="Roboto Light" pitchFamily="2" charset="0"/>
                <a:ea typeface="Roboto Light" pitchFamily="2" charset="0"/>
                <a:cs typeface="Open Sans Condensed" pitchFamily="34" charset="0"/>
              </a:rPr>
            </a:br>
            <a:endParaRPr lang="en" sz="2400" dirty="0" smtClean="0">
              <a:solidFill>
                <a:schemeClr val="tx1"/>
              </a:solidFill>
              <a:latin typeface="Roboto Light" pitchFamily="2" charset="0"/>
              <a:ea typeface="Roboto Light" pitchFamily="2" charset="0"/>
              <a:cs typeface="Open Sans Condensed" pitchFamily="34" charset="0"/>
            </a:endParaRPr>
          </a:p>
          <a:p>
            <a:pPr lvl="0" algn="l" rtl="0">
              <a:buNone/>
            </a:pPr>
            <a:r>
              <a:rPr lang="en" sz="2400" dirty="0" smtClean="0">
                <a:solidFill>
                  <a:schemeClr val="tx1"/>
                </a:solidFill>
                <a:latin typeface="Roboto Light" pitchFamily="2" charset="0"/>
                <a:ea typeface="Roboto Light" pitchFamily="2" charset="0"/>
                <a:cs typeface="Open Sans Condensed" pitchFamily="34" charset="0"/>
              </a:rPr>
              <a:t>Computational Biomedical Imaging Group (CBIG)</a:t>
            </a:r>
          </a:p>
          <a:p>
            <a:pPr lvl="0" algn="l" rtl="0">
              <a:buNone/>
            </a:pPr>
            <a:r>
              <a:rPr lang="en" sz="2400" dirty="0" smtClean="0">
                <a:solidFill>
                  <a:schemeClr val="tx1"/>
                </a:solidFill>
                <a:latin typeface="Roboto Light" pitchFamily="2" charset="0"/>
                <a:ea typeface="Roboto Light" pitchFamily="2" charset="0"/>
                <a:cs typeface="Open Sans Condensed" pitchFamily="34" charset="0"/>
              </a:rPr>
              <a:t>University of Iowa</a:t>
            </a:r>
          </a:p>
          <a:p>
            <a:pPr lvl="0" algn="l" rtl="0">
              <a:buNone/>
            </a:pPr>
            <a:endParaRPr lang="en" sz="2400" dirty="0">
              <a:solidFill>
                <a:schemeClr val="tx1"/>
              </a:solidFill>
              <a:latin typeface="Roboto Light" pitchFamily="2" charset="0"/>
              <a:ea typeface="Roboto Light" pitchFamily="2" charset="0"/>
              <a:cs typeface="Open Sans Condensed" pitchFamily="34" charset="0"/>
            </a:endParaRPr>
          </a:p>
          <a:p>
            <a:pPr lvl="0" algn="l" rtl="0">
              <a:buNone/>
            </a:pPr>
            <a:r>
              <a:rPr lang="en" sz="2400" b="1" dirty="0" smtClean="0">
                <a:solidFill>
                  <a:schemeClr val="tx1"/>
                </a:solidFill>
                <a:latin typeface="Roboto Light" pitchFamily="2" charset="0"/>
                <a:ea typeface="Roboto Light" pitchFamily="2" charset="0"/>
                <a:cs typeface="Open Sans Condensed" pitchFamily="34" charset="0"/>
              </a:rPr>
              <a:t>SampTA 2015</a:t>
            </a:r>
            <a:r>
              <a:rPr lang="en" sz="2400" b="1" dirty="0">
                <a:solidFill>
                  <a:schemeClr val="tx1"/>
                </a:solidFill>
                <a:latin typeface="Roboto Light" pitchFamily="2" charset="0"/>
                <a:ea typeface="Roboto Light" pitchFamily="2" charset="0"/>
                <a:cs typeface="Open Sans Condensed" pitchFamily="34" charset="0"/>
              </a:rPr>
              <a:t/>
            </a:r>
            <a:br>
              <a:rPr lang="en" sz="2400" b="1" dirty="0">
                <a:solidFill>
                  <a:schemeClr val="tx1"/>
                </a:solidFill>
                <a:latin typeface="Roboto Light" pitchFamily="2" charset="0"/>
                <a:ea typeface="Roboto Light" pitchFamily="2" charset="0"/>
                <a:cs typeface="Open Sans Condensed" pitchFamily="34" charset="0"/>
              </a:rPr>
            </a:br>
            <a:r>
              <a:rPr lang="en" sz="2400" b="1" dirty="0" smtClean="0">
                <a:solidFill>
                  <a:schemeClr val="tx1"/>
                </a:solidFill>
                <a:latin typeface="Roboto Light" pitchFamily="2" charset="0"/>
                <a:ea typeface="Roboto Light" pitchFamily="2" charset="0"/>
                <a:cs typeface="Open Sans Condensed" pitchFamily="34" charset="0"/>
              </a:rPr>
              <a:t>Washington, D.C.</a:t>
            </a:r>
          </a:p>
          <a:p>
            <a:pPr lvl="0" algn="l" rtl="0">
              <a:buNone/>
            </a:pPr>
            <a:endParaRPr lang="en" sz="2400" dirty="0" smtClean="0">
              <a:solidFill>
                <a:schemeClr val="tx1"/>
              </a:solidFill>
              <a:latin typeface="Roboto Light" pitchFamily="2" charset="0"/>
              <a:ea typeface="Roboto Light" pitchFamily="2" charset="0"/>
              <a:cs typeface="Open Sans Condensed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6248400"/>
            <a:ext cx="9144000" cy="609600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6303229"/>
            <a:ext cx="3200677" cy="402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387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/>
          <p:cNvSpPr/>
          <p:nvPr/>
        </p:nvSpPr>
        <p:spPr>
          <a:xfrm>
            <a:off x="0" y="3360752"/>
            <a:ext cx="9144000" cy="3497247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9" name="Picture 48"/>
          <p:cNvPicPr>
            <a:picLocks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257" y="1483155"/>
            <a:ext cx="2057400" cy="1600200"/>
          </a:xfrm>
          <a:prstGeom prst="rect">
            <a:avLst/>
          </a:prstGeom>
        </p:spPr>
      </p:pic>
      <p:grpSp>
        <p:nvGrpSpPr>
          <p:cNvPr id="50" name="Group 49"/>
          <p:cNvGrpSpPr/>
          <p:nvPr/>
        </p:nvGrpSpPr>
        <p:grpSpPr>
          <a:xfrm>
            <a:off x="2660382" y="1471477"/>
            <a:ext cx="2900507" cy="1600200"/>
            <a:chOff x="2660382" y="1202642"/>
            <a:chExt cx="2900507" cy="1600200"/>
          </a:xfrm>
        </p:grpSpPr>
        <p:pic>
          <p:nvPicPr>
            <p:cNvPr id="51" name="Picture 50"/>
            <p:cNvPicPr>
              <a:picLocks/>
            </p:cNvPicPr>
            <p:nvPr/>
          </p:nvPicPr>
          <p:blipFill>
            <a:blip r:embed="rId13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03489" y="1202642"/>
              <a:ext cx="2057400" cy="1600200"/>
            </a:xfrm>
            <a:prstGeom prst="rect">
              <a:avLst/>
            </a:prstGeom>
          </p:spPr>
        </p:pic>
        <p:cxnSp>
          <p:nvCxnSpPr>
            <p:cNvPr id="52" name="Straight Arrow Connector 51"/>
            <p:cNvCxnSpPr/>
            <p:nvPr/>
          </p:nvCxnSpPr>
          <p:spPr>
            <a:xfrm>
              <a:off x="2660382" y="2017026"/>
              <a:ext cx="689485" cy="2759"/>
            </a:xfrm>
            <a:prstGeom prst="straightConnector1">
              <a:avLst/>
            </a:prstGeom>
            <a:ln w="571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3" name="Picture 52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51550" y="1496831"/>
              <a:ext cx="266938" cy="322962"/>
            </a:xfrm>
            <a:prstGeom prst="rect">
              <a:avLst/>
            </a:prstGeom>
          </p:spPr>
        </p:pic>
      </p:grpSp>
      <p:grpSp>
        <p:nvGrpSpPr>
          <p:cNvPr id="54" name="Group 53"/>
          <p:cNvGrpSpPr/>
          <p:nvPr/>
        </p:nvGrpSpPr>
        <p:grpSpPr>
          <a:xfrm>
            <a:off x="2629811" y="3976828"/>
            <a:ext cx="2940717" cy="1600200"/>
            <a:chOff x="2629811" y="3640194"/>
            <a:chExt cx="2940717" cy="1600200"/>
          </a:xfrm>
        </p:grpSpPr>
        <p:pic>
          <p:nvPicPr>
            <p:cNvPr id="55" name="Picture 54"/>
            <p:cNvPicPr>
              <a:picLocks/>
            </p:cNvPicPr>
            <p:nvPr/>
          </p:nvPicPr>
          <p:blipFill>
            <a:blip r:embed="rId15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13128" y="3640194"/>
              <a:ext cx="2057400" cy="1600200"/>
            </a:xfrm>
            <a:prstGeom prst="rect">
              <a:avLst/>
            </a:prstGeom>
          </p:spPr>
        </p:pic>
        <p:cxnSp>
          <p:nvCxnSpPr>
            <p:cNvPr id="56" name="Straight Arrow Connector 55"/>
            <p:cNvCxnSpPr/>
            <p:nvPr/>
          </p:nvCxnSpPr>
          <p:spPr>
            <a:xfrm>
              <a:off x="2649917" y="4445616"/>
              <a:ext cx="689485" cy="2759"/>
            </a:xfrm>
            <a:prstGeom prst="straightConnector1">
              <a:avLst/>
            </a:prstGeom>
            <a:ln w="571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7" name="Picture 56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29811" y="4030477"/>
              <a:ext cx="729695" cy="278878"/>
            </a:xfrm>
            <a:prstGeom prst="rect">
              <a:avLst/>
            </a:prstGeom>
          </p:spPr>
        </p:pic>
      </p:grpSp>
      <p:pic>
        <p:nvPicPr>
          <p:cNvPr id="58" name="Picture 5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534" y="2642861"/>
            <a:ext cx="456146" cy="273277"/>
          </a:xfrm>
          <a:prstGeom prst="rect">
            <a:avLst/>
          </a:prstGeom>
        </p:spPr>
      </p:pic>
      <p:sp>
        <p:nvSpPr>
          <p:cNvPr id="59" name="TextBox 58"/>
          <p:cNvSpPr txBox="1"/>
          <p:nvPr/>
        </p:nvSpPr>
        <p:spPr>
          <a:xfrm>
            <a:off x="347450" y="1021490"/>
            <a:ext cx="22365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65000"/>
                  </a:schemeClr>
                </a:solidFill>
                <a:latin typeface="+mj-lt"/>
              </a:rPr>
              <a:t>s</a:t>
            </a:r>
            <a:r>
              <a:rPr lang="en-US" sz="2400" dirty="0" smtClean="0">
                <a:solidFill>
                  <a:schemeClr val="bg2">
                    <a:lumMod val="65000"/>
                  </a:schemeClr>
                </a:solidFill>
                <a:latin typeface="+mj-lt"/>
              </a:rPr>
              <a:t>patial domain</a:t>
            </a:r>
            <a:endParaRPr lang="en-US" sz="2400" dirty="0">
              <a:solidFill>
                <a:schemeClr val="bg2">
                  <a:lumMod val="65000"/>
                </a:schemeClr>
              </a:solidFill>
              <a:latin typeface="+mj-lt"/>
            </a:endParaRPr>
          </a:p>
        </p:txBody>
      </p:sp>
      <p:grpSp>
        <p:nvGrpSpPr>
          <p:cNvPr id="60" name="Group 59"/>
          <p:cNvGrpSpPr/>
          <p:nvPr/>
        </p:nvGrpSpPr>
        <p:grpSpPr>
          <a:xfrm>
            <a:off x="128000" y="2737710"/>
            <a:ext cx="2540852" cy="2860408"/>
            <a:chOff x="128000" y="2401076"/>
            <a:chExt cx="2540852" cy="2860408"/>
          </a:xfrm>
        </p:grpSpPr>
        <p:pic>
          <p:nvPicPr>
            <p:cNvPr id="61" name="Picture 60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2665" y="3686879"/>
              <a:ext cx="604309" cy="373777"/>
            </a:xfrm>
            <a:prstGeom prst="rect">
              <a:avLst/>
            </a:prstGeom>
          </p:spPr>
        </p:pic>
        <p:pic>
          <p:nvPicPr>
            <p:cNvPr id="62" name="Picture 61"/>
            <p:cNvPicPr>
              <a:picLocks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897" y="3661284"/>
              <a:ext cx="2057400" cy="1600200"/>
            </a:xfrm>
            <a:prstGeom prst="rect">
              <a:avLst/>
            </a:prstGeom>
          </p:spPr>
        </p:pic>
        <p:sp>
          <p:nvSpPr>
            <p:cNvPr id="63" name="Arc 62"/>
            <p:cNvSpPr/>
            <p:nvPr/>
          </p:nvSpPr>
          <p:spPr>
            <a:xfrm flipH="1">
              <a:off x="128000" y="2401076"/>
              <a:ext cx="987550" cy="1126352"/>
            </a:xfrm>
            <a:prstGeom prst="arc">
              <a:avLst>
                <a:gd name="adj1" fmla="val 18619541"/>
                <a:gd name="adj2" fmla="val 4072307"/>
              </a:avLst>
            </a:prstGeom>
            <a:ln w="57150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385855" y="3198570"/>
              <a:ext cx="228299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chemeClr val="bg2">
                      <a:lumMod val="65000"/>
                    </a:schemeClr>
                  </a:solidFill>
                  <a:latin typeface="+mj-lt"/>
                </a:rPr>
                <a:t>Fourier domain</a:t>
              </a:r>
              <a:endParaRPr lang="en-US" sz="2400" dirty="0">
                <a:solidFill>
                  <a:schemeClr val="bg2">
                    <a:lumMod val="65000"/>
                  </a:schemeClr>
                </a:solidFill>
                <a:latin typeface="+mj-lt"/>
              </a:endParaRPr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4657142" y="994440"/>
            <a:ext cx="4135883" cy="2396155"/>
            <a:chOff x="4657142" y="752655"/>
            <a:chExt cx="4135883" cy="2396155"/>
          </a:xfrm>
        </p:grpSpPr>
        <p:grpSp>
          <p:nvGrpSpPr>
            <p:cNvPr id="66" name="Group 65"/>
            <p:cNvGrpSpPr/>
            <p:nvPr/>
          </p:nvGrpSpPr>
          <p:grpSpPr>
            <a:xfrm>
              <a:off x="4657142" y="752655"/>
              <a:ext cx="4135883" cy="2061864"/>
              <a:chOff x="4657142" y="752655"/>
              <a:chExt cx="4135883" cy="2061864"/>
            </a:xfrm>
          </p:grpSpPr>
          <p:pic>
            <p:nvPicPr>
              <p:cNvPr id="71" name="Picture 70"/>
              <p:cNvPicPr>
                <a:picLocks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32645" y="1202642"/>
                <a:ext cx="2057400" cy="1611877"/>
              </a:xfrm>
              <a:prstGeom prst="rect">
                <a:avLst/>
              </a:prstGeom>
            </p:spPr>
          </p:pic>
          <p:pic>
            <p:nvPicPr>
              <p:cNvPr id="73" name="Picture 72"/>
              <p:cNvPicPr>
                <a:picLocks noChangeAspect="1"/>
              </p:cNvPicPr>
              <p:nvPr>
                <p:custDataLst>
                  <p:tags r:id="rId5"/>
                </p:custDataLst>
              </p:nvPr>
            </p:nvPicPr>
            <p:blipFill>
              <a:blip r:embed="rId2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89673" y="1939671"/>
                <a:ext cx="150314" cy="143482"/>
              </a:xfrm>
              <a:prstGeom prst="rect">
                <a:avLst/>
              </a:prstGeom>
            </p:spPr>
          </p:pic>
          <p:pic>
            <p:nvPicPr>
              <p:cNvPr id="74" name="Picture 73"/>
              <p:cNvPicPr>
                <a:picLocks noChangeAspect="1"/>
              </p:cNvPicPr>
              <p:nvPr>
                <p:custDataLst>
                  <p:tags r:id="rId6"/>
                </p:custDataLst>
              </p:nvPr>
            </p:nvPicPr>
            <p:blipFill>
              <a:blip r:embed="rId2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05260" y="1827894"/>
                <a:ext cx="687765" cy="304982"/>
              </a:xfrm>
              <a:prstGeom prst="rect">
                <a:avLst/>
              </a:prstGeom>
            </p:spPr>
          </p:pic>
          <p:sp>
            <p:nvSpPr>
              <p:cNvPr id="75" name="TextBox 74"/>
              <p:cNvSpPr txBox="1"/>
              <p:nvPr/>
            </p:nvSpPr>
            <p:spPr>
              <a:xfrm>
                <a:off x="4657142" y="752655"/>
                <a:ext cx="209544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chemeClr val="bg2">
                        <a:lumMod val="65000"/>
                      </a:schemeClr>
                    </a:solidFill>
                    <a:latin typeface="+mj-lt"/>
                  </a:rPr>
                  <a:t>m</a:t>
                </a:r>
                <a:r>
                  <a:rPr lang="en-US" sz="2400" dirty="0" smtClean="0">
                    <a:solidFill>
                      <a:schemeClr val="bg2">
                        <a:lumMod val="65000"/>
                      </a:schemeClr>
                    </a:solidFill>
                    <a:latin typeface="+mj-lt"/>
                  </a:rPr>
                  <a:t>ultiplication</a:t>
                </a:r>
                <a:endParaRPr lang="en-US" sz="2400" dirty="0">
                  <a:solidFill>
                    <a:schemeClr val="bg2">
                      <a:lumMod val="65000"/>
                    </a:schemeClr>
                  </a:solidFill>
                  <a:latin typeface="+mj-lt"/>
                </a:endParaRPr>
              </a:p>
            </p:txBody>
          </p:sp>
        </p:grpSp>
        <p:sp>
          <p:nvSpPr>
            <p:cNvPr id="69" name="TextBox 68"/>
            <p:cNvSpPr txBox="1"/>
            <p:nvPr/>
          </p:nvSpPr>
          <p:spPr>
            <a:xfrm>
              <a:off x="5674775" y="2748700"/>
              <a:ext cx="257314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  <a:latin typeface="+mj-lt"/>
                </a:rPr>
                <a:t>a</a:t>
              </a:r>
              <a:r>
                <a:rPr lang="en-US" sz="2000" dirty="0" smtClean="0">
                  <a:solidFill>
                    <a:srgbClr val="FF0000"/>
                  </a:solidFill>
                  <a:latin typeface="+mj-lt"/>
                </a:rPr>
                <a:t>nnihilating function</a:t>
              </a:r>
              <a:endParaRPr lang="en-US" sz="2000" dirty="0">
                <a:solidFill>
                  <a:srgbClr val="FF0000"/>
                </a:solidFill>
                <a:latin typeface="+mj-lt"/>
              </a:endParaRPr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4855145" y="3573609"/>
            <a:ext cx="3937880" cy="2372548"/>
            <a:chOff x="4855145" y="3236975"/>
            <a:chExt cx="3937880" cy="2372548"/>
          </a:xfrm>
        </p:grpSpPr>
        <p:grpSp>
          <p:nvGrpSpPr>
            <p:cNvPr id="78" name="Group 77"/>
            <p:cNvGrpSpPr/>
            <p:nvPr/>
          </p:nvGrpSpPr>
          <p:grpSpPr>
            <a:xfrm>
              <a:off x="4855145" y="3236975"/>
              <a:ext cx="3937880" cy="2372548"/>
              <a:chOff x="4855145" y="3236975"/>
              <a:chExt cx="3937880" cy="2372548"/>
            </a:xfrm>
          </p:grpSpPr>
          <p:pic>
            <p:nvPicPr>
              <p:cNvPr id="84" name="Picture 83"/>
              <p:cNvPicPr>
                <a:picLocks/>
              </p:cNvPicPr>
              <p:nvPr/>
            </p:nvPicPr>
            <p:blipFill>
              <a:blip r:embed="rId2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32645" y="3648474"/>
                <a:ext cx="2057400" cy="1600200"/>
              </a:xfrm>
              <a:prstGeom prst="rect">
                <a:avLst/>
              </a:prstGeom>
            </p:spPr>
          </p:pic>
          <p:pic>
            <p:nvPicPr>
              <p:cNvPr id="85" name="Picture 84"/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2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47340" y="4309355"/>
                <a:ext cx="195029" cy="201754"/>
              </a:xfrm>
              <a:prstGeom prst="rect">
                <a:avLst/>
              </a:prstGeom>
            </p:spPr>
          </p:pic>
          <p:sp>
            <p:nvSpPr>
              <p:cNvPr id="86" name="TextBox 85"/>
              <p:cNvSpPr txBox="1"/>
              <p:nvPr/>
            </p:nvSpPr>
            <p:spPr>
              <a:xfrm>
                <a:off x="5877336" y="5209413"/>
                <a:ext cx="214513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rgbClr val="FF0000"/>
                    </a:solidFill>
                    <a:latin typeface="+mj-lt"/>
                  </a:rPr>
                  <a:t>a</a:t>
                </a:r>
                <a:r>
                  <a:rPr lang="en-US" sz="2000" dirty="0" smtClean="0">
                    <a:solidFill>
                      <a:srgbClr val="FF0000"/>
                    </a:solidFill>
                    <a:latin typeface="+mj-lt"/>
                  </a:rPr>
                  <a:t>nnihilating filter</a:t>
                </a:r>
                <a:endParaRPr lang="en-US" sz="2000" dirty="0">
                  <a:solidFill>
                    <a:srgbClr val="FF0000"/>
                  </a:solidFill>
                  <a:latin typeface="+mj-lt"/>
                </a:endParaRPr>
              </a:p>
            </p:txBody>
          </p:sp>
          <p:pic>
            <p:nvPicPr>
              <p:cNvPr id="90" name="Picture 89"/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2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05261" y="4259786"/>
                <a:ext cx="687764" cy="304981"/>
              </a:xfrm>
              <a:prstGeom prst="rect">
                <a:avLst/>
              </a:prstGeom>
            </p:spPr>
          </p:pic>
          <p:sp>
            <p:nvSpPr>
              <p:cNvPr id="91" name="TextBox 90"/>
              <p:cNvSpPr txBox="1"/>
              <p:nvPr/>
            </p:nvSpPr>
            <p:spPr>
              <a:xfrm>
                <a:off x="4855145" y="3236975"/>
                <a:ext cx="181812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>
                    <a:solidFill>
                      <a:schemeClr val="bg2">
                        <a:lumMod val="65000"/>
                      </a:schemeClr>
                    </a:solidFill>
                    <a:latin typeface="+mj-lt"/>
                  </a:rPr>
                  <a:t>convolution</a:t>
                </a:r>
                <a:endParaRPr lang="en-US" sz="2400" dirty="0">
                  <a:solidFill>
                    <a:schemeClr val="bg2">
                      <a:lumMod val="65000"/>
                    </a:schemeClr>
                  </a:solidFill>
                  <a:latin typeface="+mj-lt"/>
                </a:endParaRPr>
              </a:p>
            </p:txBody>
          </p:sp>
        </p:grpSp>
        <p:pic>
          <p:nvPicPr>
            <p:cNvPr id="83" name="Picture 82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60350" y="3976272"/>
              <a:ext cx="185166" cy="144018"/>
            </a:xfrm>
            <a:prstGeom prst="rect">
              <a:avLst/>
            </a:prstGeom>
          </p:spPr>
        </p:pic>
      </p:grpSp>
      <p:sp>
        <p:nvSpPr>
          <p:cNvPr id="92" name="Title 4"/>
          <p:cNvSpPr txBox="1">
            <a:spLocks/>
          </p:cNvSpPr>
          <p:nvPr/>
        </p:nvSpPr>
        <p:spPr>
          <a:xfrm>
            <a:off x="365759" y="164575"/>
            <a:ext cx="8427265" cy="8229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" sz="28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  <a:t>Recall 1-D Case…</a:t>
            </a:r>
            <a:endParaRPr lang="en-US" sz="2800" dirty="0">
              <a:solidFill>
                <a:srgbClr val="FF0000"/>
              </a:solidFill>
              <a:latin typeface="Roboto Medium" pitchFamily="2" charset="0"/>
              <a:ea typeface="Roboto Medium" pitchFamily="2" charset="0"/>
              <a:cs typeface="Arial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932646" y="1444428"/>
            <a:ext cx="2057400" cy="1611876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7110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itle 4"/>
          <p:cNvSpPr txBox="1">
            <a:spLocks/>
          </p:cNvSpPr>
          <p:nvPr/>
        </p:nvSpPr>
        <p:spPr>
          <a:xfrm>
            <a:off x="365760" y="109715"/>
            <a:ext cx="8229600" cy="8229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" sz="28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  <a:t>2-D PWC functions satisfy an annihilation relation</a:t>
            </a:r>
            <a:endParaRPr lang="en-US" sz="2800" dirty="0">
              <a:latin typeface="Roboto Medium" pitchFamily="2" charset="0"/>
              <a:ea typeface="Roboto Medium" pitchFamily="2" charset="0"/>
              <a:cs typeface="Arial" pitchFamily="34" charset="0"/>
            </a:endParaRPr>
          </a:p>
        </p:txBody>
      </p:sp>
      <p:sp>
        <p:nvSpPr>
          <p:cNvPr id="98" name="Rectangle 97"/>
          <p:cNvSpPr/>
          <p:nvPr/>
        </p:nvSpPr>
        <p:spPr>
          <a:xfrm>
            <a:off x="0" y="3202165"/>
            <a:ext cx="9144000" cy="3620012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63690" y="931870"/>
            <a:ext cx="22365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rPr>
              <a:t>spatial domain</a:t>
            </a:r>
            <a:endParaRPr lang="en-US" sz="2400" dirty="0">
              <a:solidFill>
                <a:schemeClr val="tx2">
                  <a:lumMod val="60000"/>
                  <a:lumOff val="40000"/>
                </a:schemeClr>
              </a:solidFill>
              <a:latin typeface="+mj-lt"/>
            </a:endParaRPr>
          </a:p>
        </p:txBody>
      </p:sp>
      <p:pic>
        <p:nvPicPr>
          <p:cNvPr id="34" name="Picture 3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626" y="2546757"/>
            <a:ext cx="615506" cy="228029"/>
          </a:xfrm>
          <a:prstGeom prst="rect">
            <a:avLst/>
          </a:prstGeom>
        </p:spPr>
      </p:pic>
      <p:grpSp>
        <p:nvGrpSpPr>
          <p:cNvPr id="2073" name="Group 2072"/>
          <p:cNvGrpSpPr/>
          <p:nvPr/>
        </p:nvGrpSpPr>
        <p:grpSpPr>
          <a:xfrm>
            <a:off x="649410" y="6015918"/>
            <a:ext cx="7020395" cy="572819"/>
            <a:chOff x="649410" y="6015918"/>
            <a:chExt cx="7020395" cy="572819"/>
          </a:xfrm>
        </p:grpSpPr>
        <p:pic>
          <p:nvPicPr>
            <p:cNvPr id="2064" name="Picture 2063"/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27445" y="6015918"/>
              <a:ext cx="3642360" cy="542544"/>
            </a:xfrm>
            <a:prstGeom prst="rect">
              <a:avLst/>
            </a:prstGeom>
          </p:spPr>
        </p:pic>
        <p:sp>
          <p:nvSpPr>
            <p:cNvPr id="87" name="TextBox 86"/>
            <p:cNvSpPr txBox="1"/>
            <p:nvPr/>
          </p:nvSpPr>
          <p:spPr>
            <a:xfrm>
              <a:off x="649410" y="6127072"/>
              <a:ext cx="306365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2400" dirty="0" smtClean="0">
                  <a:latin typeface="+mj-lt"/>
                </a:rPr>
                <a:t>Annihilation relation:</a:t>
              </a:r>
              <a:endParaRPr lang="en-US" sz="2400" dirty="0">
                <a:latin typeface="+mj-lt"/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734954" y="1317531"/>
            <a:ext cx="1532746" cy="1532746"/>
            <a:chOff x="-2606522" y="6616615"/>
            <a:chExt cx="2057400" cy="2057400"/>
          </a:xfrm>
        </p:grpSpPr>
        <p:sp>
          <p:nvSpPr>
            <p:cNvPr id="37" name="Rectangle 36"/>
            <p:cNvSpPr/>
            <p:nvPr/>
          </p:nvSpPr>
          <p:spPr>
            <a:xfrm>
              <a:off x="-2606522" y="6616615"/>
              <a:ext cx="2057400" cy="2057400"/>
            </a:xfrm>
            <a:prstGeom prst="rect">
              <a:avLst/>
            </a:prstGeom>
            <a:noFill/>
            <a:ln w="25400"/>
            <a:scene3d>
              <a:camera prst="isometricTop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>
              <a:off x="-2153897" y="7069240"/>
              <a:ext cx="1152150" cy="115215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scene3d>
              <a:camera prst="isometricTop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-2153898" y="7423120"/>
              <a:ext cx="1155802" cy="222195"/>
            </a:xfrm>
            <a:prstGeom prst="rect">
              <a:avLst/>
            </a:prstGeom>
            <a:solidFill>
              <a:srgbClr val="C5C5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-2077086" y="7575520"/>
              <a:ext cx="960124" cy="222195"/>
            </a:xfrm>
            <a:prstGeom prst="rect">
              <a:avLst/>
            </a:prstGeom>
            <a:solidFill>
              <a:srgbClr val="C5C5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>
              <a:off x="-2153897" y="6847045"/>
              <a:ext cx="1152150" cy="115215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scene3d>
              <a:camera prst="isometricTop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2" name="Freeform 31"/>
          <p:cNvSpPr/>
          <p:nvPr/>
        </p:nvSpPr>
        <p:spPr>
          <a:xfrm>
            <a:off x="4195066" y="1911184"/>
            <a:ext cx="640435" cy="366472"/>
          </a:xfrm>
          <a:custGeom>
            <a:avLst/>
            <a:gdLst>
              <a:gd name="connsiteX0" fmla="*/ 0 w 640435"/>
              <a:gd name="connsiteY0" fmla="*/ 284638 h 366472"/>
              <a:gd name="connsiteX1" fmla="*/ 145877 w 640435"/>
              <a:gd name="connsiteY1" fmla="*/ 366472 h 366472"/>
              <a:gd name="connsiteX2" fmla="*/ 640435 w 640435"/>
              <a:gd name="connsiteY2" fmla="*/ 78275 h 366472"/>
              <a:gd name="connsiteX3" fmla="*/ 412725 w 640435"/>
              <a:gd name="connsiteY3" fmla="*/ 0 h 366472"/>
              <a:gd name="connsiteX4" fmla="*/ 0 w 640435"/>
              <a:gd name="connsiteY4" fmla="*/ 284638 h 366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0435" h="366472">
                <a:moveTo>
                  <a:pt x="0" y="284638"/>
                </a:moveTo>
                <a:lnTo>
                  <a:pt x="145877" y="366472"/>
                </a:lnTo>
                <a:lnTo>
                  <a:pt x="640435" y="78275"/>
                </a:lnTo>
                <a:lnTo>
                  <a:pt x="412725" y="0"/>
                </a:lnTo>
                <a:lnTo>
                  <a:pt x="0" y="28463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66" name="Group 2065"/>
          <p:cNvGrpSpPr/>
          <p:nvPr/>
        </p:nvGrpSpPr>
        <p:grpSpPr>
          <a:xfrm>
            <a:off x="2660382" y="894269"/>
            <a:ext cx="2778952" cy="2457921"/>
            <a:chOff x="2660382" y="894269"/>
            <a:chExt cx="2778952" cy="2457921"/>
          </a:xfrm>
        </p:grpSpPr>
        <p:grpSp>
          <p:nvGrpSpPr>
            <p:cNvPr id="27" name="Group 26"/>
            <p:cNvGrpSpPr/>
            <p:nvPr/>
          </p:nvGrpSpPr>
          <p:grpSpPr>
            <a:xfrm>
              <a:off x="3899504" y="1812360"/>
              <a:ext cx="1539830" cy="1539830"/>
              <a:chOff x="3542468" y="864711"/>
              <a:chExt cx="2057400" cy="2057400"/>
            </a:xfrm>
          </p:grpSpPr>
          <p:sp>
            <p:nvSpPr>
              <p:cNvPr id="85" name="Rectangle 84"/>
              <p:cNvSpPr/>
              <p:nvPr/>
            </p:nvSpPr>
            <p:spPr>
              <a:xfrm>
                <a:off x="3542468" y="864711"/>
                <a:ext cx="2057400" cy="2057400"/>
              </a:xfrm>
              <a:prstGeom prst="rect">
                <a:avLst/>
              </a:prstGeom>
              <a:noFill/>
              <a:ln w="25400"/>
              <a:scene3d>
                <a:camera prst="isometricTopU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Oval 85"/>
              <p:cNvSpPr/>
              <p:nvPr/>
            </p:nvSpPr>
            <p:spPr>
              <a:xfrm>
                <a:off x="3995093" y="1317336"/>
                <a:ext cx="1152150" cy="1152150"/>
              </a:xfrm>
              <a:prstGeom prst="ellipse">
                <a:avLst/>
              </a:prstGeom>
              <a:noFill/>
              <a:ln w="19050">
                <a:solidFill>
                  <a:schemeClr val="accent5"/>
                </a:solidFill>
              </a:ln>
              <a:scene3d>
                <a:camera prst="isometricTopU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90" name="Picture 89"/>
              <p:cNvPicPr>
                <a:picLocks noChangeAspect="1"/>
              </p:cNvPicPr>
              <p:nvPr/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3989037" y="1284031"/>
                <a:ext cx="1165925" cy="1189513"/>
              </a:xfrm>
              <a:prstGeom prst="rect">
                <a:avLst/>
              </a:prstGeom>
            </p:spPr>
          </p:pic>
        </p:grpSp>
        <p:cxnSp>
          <p:nvCxnSpPr>
            <p:cNvPr id="16" name="Straight Arrow Connector 15"/>
            <p:cNvCxnSpPr/>
            <p:nvPr/>
          </p:nvCxnSpPr>
          <p:spPr>
            <a:xfrm>
              <a:off x="2660382" y="2093510"/>
              <a:ext cx="689485" cy="2759"/>
            </a:xfrm>
            <a:prstGeom prst="straightConnector1">
              <a:avLst/>
            </a:prstGeom>
            <a:ln w="571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5" name="Picture 24"/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66965" y="1547961"/>
              <a:ext cx="414680" cy="352295"/>
            </a:xfrm>
            <a:prstGeom prst="rect">
              <a:avLst/>
            </a:prstGeom>
          </p:spPr>
        </p:pic>
        <p:grpSp>
          <p:nvGrpSpPr>
            <p:cNvPr id="69" name="Group 68"/>
            <p:cNvGrpSpPr/>
            <p:nvPr/>
          </p:nvGrpSpPr>
          <p:grpSpPr>
            <a:xfrm>
              <a:off x="3570150" y="894269"/>
              <a:ext cx="1536201" cy="1536201"/>
              <a:chOff x="10308636" y="1959935"/>
              <a:chExt cx="2057400" cy="2057400"/>
            </a:xfrm>
          </p:grpSpPr>
          <p:sp>
            <p:nvSpPr>
              <p:cNvPr id="71" name="Rectangle 70"/>
              <p:cNvSpPr/>
              <p:nvPr/>
            </p:nvSpPr>
            <p:spPr>
              <a:xfrm>
                <a:off x="10308636" y="1959935"/>
                <a:ext cx="2057400" cy="2057400"/>
              </a:xfrm>
              <a:prstGeom prst="rect">
                <a:avLst/>
              </a:prstGeom>
              <a:noFill/>
              <a:ln w="25400"/>
              <a:scene3d>
                <a:camera prst="isometricTopU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Oval 72"/>
              <p:cNvSpPr/>
              <p:nvPr/>
            </p:nvSpPr>
            <p:spPr>
              <a:xfrm>
                <a:off x="10761261" y="2412560"/>
                <a:ext cx="1152150" cy="1152150"/>
              </a:xfrm>
              <a:prstGeom prst="ellipse">
                <a:avLst/>
              </a:prstGeom>
              <a:noFill/>
              <a:ln w="19050">
                <a:solidFill>
                  <a:schemeClr val="accent5"/>
                </a:solidFill>
              </a:ln>
              <a:scene3d>
                <a:camera prst="isometricTopU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74" name="Picture 73"/>
              <p:cNvPicPr>
                <a:picLocks noChangeAspect="1"/>
              </p:cNvPicPr>
              <p:nvPr/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755205" y="2379255"/>
                <a:ext cx="1165925" cy="1189513"/>
              </a:xfrm>
              <a:prstGeom prst="rect">
                <a:avLst/>
              </a:prstGeom>
            </p:spPr>
          </p:pic>
        </p:grpSp>
      </p:grpSp>
      <p:grpSp>
        <p:nvGrpSpPr>
          <p:cNvPr id="2069" name="Group 2068"/>
          <p:cNvGrpSpPr/>
          <p:nvPr/>
        </p:nvGrpSpPr>
        <p:grpSpPr>
          <a:xfrm>
            <a:off x="2629811" y="3570345"/>
            <a:ext cx="2769234" cy="2223923"/>
            <a:chOff x="2629811" y="3570345"/>
            <a:chExt cx="2769234" cy="2223923"/>
          </a:xfrm>
        </p:grpSpPr>
        <p:cxnSp>
          <p:nvCxnSpPr>
            <p:cNvPr id="21" name="Straight Arrow Connector 20"/>
            <p:cNvCxnSpPr/>
            <p:nvPr/>
          </p:nvCxnSpPr>
          <p:spPr>
            <a:xfrm>
              <a:off x="2649917" y="4484022"/>
              <a:ext cx="689485" cy="2759"/>
            </a:xfrm>
            <a:prstGeom prst="straightConnector1">
              <a:avLst/>
            </a:prstGeom>
            <a:ln w="571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9" name="Picture 28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29811" y="4068883"/>
              <a:ext cx="729695" cy="278878"/>
            </a:xfrm>
            <a:prstGeom prst="rect">
              <a:avLst/>
            </a:prstGeom>
          </p:spPr>
        </p:pic>
        <p:pic>
          <p:nvPicPr>
            <p:cNvPr id="91" name="Picture 90"/>
            <p:cNvPicPr>
              <a:picLocks noChangeAspect="1"/>
            </p:cNvPicPr>
            <p:nvPr/>
          </p:nvPicPr>
          <p:blipFill>
            <a:blip r:embed="rId19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rightnessContrast bright="4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27445" y="4422668"/>
              <a:ext cx="1371600" cy="137160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18" name="Picture 17"/>
            <p:cNvPicPr>
              <a:picLocks/>
            </p:cNvPicPr>
            <p:nvPr/>
          </p:nvPicPr>
          <p:blipFill>
            <a:blip r:embed="rId21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22">
                      <a14:imgEffect>
                        <a14:brightnessContrast bright="4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53728" y="3570345"/>
              <a:ext cx="1371600" cy="137160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</p:grpSp>
      <p:grpSp>
        <p:nvGrpSpPr>
          <p:cNvPr id="2068" name="Group 2067"/>
          <p:cNvGrpSpPr/>
          <p:nvPr/>
        </p:nvGrpSpPr>
        <p:grpSpPr>
          <a:xfrm>
            <a:off x="128000" y="2392065"/>
            <a:ext cx="2593894" cy="3525458"/>
            <a:chOff x="128000" y="2392065"/>
            <a:chExt cx="2593894" cy="3525458"/>
          </a:xfrm>
        </p:grpSpPr>
        <p:sp>
          <p:nvSpPr>
            <p:cNvPr id="11" name="TextBox 10"/>
            <p:cNvSpPr txBox="1"/>
            <p:nvPr/>
          </p:nvSpPr>
          <p:spPr>
            <a:xfrm>
              <a:off x="438897" y="3186811"/>
              <a:ext cx="228299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+mj-lt"/>
                </a:rPr>
                <a:t>Fourier domain</a:t>
              </a:r>
              <a:endParaRPr lang="en-US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endParaRPr>
            </a:p>
          </p:txBody>
        </p:sp>
        <p:sp>
          <p:nvSpPr>
            <p:cNvPr id="113" name="Arc 112"/>
            <p:cNvSpPr/>
            <p:nvPr/>
          </p:nvSpPr>
          <p:spPr>
            <a:xfrm flipH="1">
              <a:off x="128000" y="2392065"/>
              <a:ext cx="987550" cy="1126352"/>
            </a:xfrm>
            <a:prstGeom prst="arc">
              <a:avLst>
                <a:gd name="adj1" fmla="val 17367074"/>
                <a:gd name="adj2" fmla="val 4406643"/>
              </a:avLst>
            </a:prstGeom>
            <a:ln w="57150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50" name="Picture 2" descr="C:\Users\Greg\Dropbox\Presentations\ISBI2015\images\fig_kspace1.png"/>
            <p:cNvPicPr>
              <a:picLocks noChangeArrowheads="1"/>
            </p:cNvPicPr>
            <p:nvPr/>
          </p:nvPicPr>
          <p:blipFill>
            <a:blip r:embed="rId23" cstate="print">
              <a:grayscl/>
              <a:extLst>
                <a:ext uri="{BEBA8EAE-BF5A-486C-A8C5-ECC9F3942E4B}">
                  <a14:imgProps xmlns:a14="http://schemas.microsoft.com/office/drawing/2010/main">
                    <a14:imgLayer r:embed="rId24">
                      <a14:imgEffect>
                        <a14:brightnessContrast bright="1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4115" y="3648475"/>
              <a:ext cx="1828800" cy="18288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1" name="Picture 2060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7132" y="5535761"/>
              <a:ext cx="468630" cy="381762"/>
            </a:xfrm>
            <a:prstGeom prst="rect">
              <a:avLst/>
            </a:prstGeom>
          </p:spPr>
        </p:pic>
      </p:grpSp>
      <p:grpSp>
        <p:nvGrpSpPr>
          <p:cNvPr id="2067" name="Group 2066"/>
          <p:cNvGrpSpPr/>
          <p:nvPr/>
        </p:nvGrpSpPr>
        <p:grpSpPr>
          <a:xfrm>
            <a:off x="4724225" y="962790"/>
            <a:ext cx="4107205" cy="2198181"/>
            <a:chOff x="4724225" y="962790"/>
            <a:chExt cx="4107205" cy="2198181"/>
          </a:xfrm>
        </p:grpSpPr>
        <p:pic>
          <p:nvPicPr>
            <p:cNvPr id="26" name="Picture 25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08935" y="2017287"/>
              <a:ext cx="150314" cy="143482"/>
            </a:xfrm>
            <a:prstGeom prst="rect">
              <a:avLst/>
            </a:prstGeom>
          </p:spPr>
        </p:pic>
        <p:pic>
          <p:nvPicPr>
            <p:cNvPr id="79" name="Picture 78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43665" y="1904378"/>
              <a:ext cx="687765" cy="304982"/>
            </a:xfrm>
            <a:prstGeom prst="rect">
              <a:avLst/>
            </a:prstGeom>
          </p:spPr>
        </p:pic>
        <p:sp>
          <p:nvSpPr>
            <p:cNvPr id="88" name="TextBox 87"/>
            <p:cNvSpPr txBox="1"/>
            <p:nvPr/>
          </p:nvSpPr>
          <p:spPr>
            <a:xfrm>
              <a:off x="4724225" y="962790"/>
              <a:ext cx="209544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bg2">
                      <a:lumMod val="65000"/>
                    </a:schemeClr>
                  </a:solidFill>
                  <a:latin typeface="+mj-lt"/>
                </a:rPr>
                <a:t>m</a:t>
              </a:r>
              <a:r>
                <a:rPr lang="en-US" sz="2400" dirty="0" smtClean="0">
                  <a:solidFill>
                    <a:schemeClr val="bg2">
                      <a:lumMod val="65000"/>
                    </a:schemeClr>
                  </a:solidFill>
                  <a:latin typeface="+mj-lt"/>
                </a:rPr>
                <a:t>ultiplication</a:t>
              </a:r>
              <a:endParaRPr lang="en-US" sz="2400" dirty="0">
                <a:solidFill>
                  <a:schemeClr val="bg2">
                    <a:lumMod val="65000"/>
                  </a:schemeClr>
                </a:solidFill>
                <a:latin typeface="+mj-lt"/>
              </a:endParaRPr>
            </a:p>
          </p:txBody>
        </p:sp>
        <p:grpSp>
          <p:nvGrpSpPr>
            <p:cNvPr id="17" name="Group 16"/>
            <p:cNvGrpSpPr/>
            <p:nvPr/>
          </p:nvGrpSpPr>
          <p:grpSpPr>
            <a:xfrm>
              <a:off x="5829763" y="1317531"/>
              <a:ext cx="2305303" cy="1843440"/>
              <a:chOff x="5839365" y="817460"/>
              <a:chExt cx="2305303" cy="1843440"/>
            </a:xfrm>
          </p:grpSpPr>
          <p:pic>
            <p:nvPicPr>
              <p:cNvPr id="14" name="Picture 13"/>
              <p:cNvPicPr>
                <a:picLocks noChangeAspect="1"/>
              </p:cNvPicPr>
              <p:nvPr/>
            </p:nvPicPr>
            <p:blipFill>
              <a:blip r:embed="rId2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39365" y="977756"/>
                <a:ext cx="2305303" cy="1683144"/>
              </a:xfrm>
              <a:prstGeom prst="rect">
                <a:avLst/>
              </a:prstGeom>
            </p:spPr>
          </p:pic>
          <p:sp>
            <p:nvSpPr>
              <p:cNvPr id="62" name="Rectangle 61"/>
              <p:cNvSpPr/>
              <p:nvPr/>
            </p:nvSpPr>
            <p:spPr>
              <a:xfrm>
                <a:off x="6208458" y="817460"/>
                <a:ext cx="1567848" cy="1567848"/>
              </a:xfrm>
              <a:prstGeom prst="rect">
                <a:avLst/>
              </a:prstGeom>
              <a:noFill/>
              <a:ln w="25400"/>
              <a:scene3d>
                <a:camera prst="isometricTopU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2062" name="Picture 2061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2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50507" y="2759553"/>
              <a:ext cx="226695" cy="234696"/>
            </a:xfrm>
            <a:prstGeom prst="rect">
              <a:avLst/>
            </a:prstGeom>
          </p:spPr>
        </p:pic>
      </p:grpSp>
      <p:grpSp>
        <p:nvGrpSpPr>
          <p:cNvPr id="2072" name="Group 2071"/>
          <p:cNvGrpSpPr/>
          <p:nvPr/>
        </p:nvGrpSpPr>
        <p:grpSpPr>
          <a:xfrm>
            <a:off x="4820284" y="3153731"/>
            <a:ext cx="3972741" cy="2699889"/>
            <a:chOff x="4820284" y="3153731"/>
            <a:chExt cx="3972741" cy="2699889"/>
          </a:xfrm>
        </p:grpSpPr>
        <p:pic>
          <p:nvPicPr>
            <p:cNvPr id="28" name="Picture 27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3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70530" y="4406846"/>
              <a:ext cx="195029" cy="201754"/>
            </a:xfrm>
            <a:prstGeom prst="rect">
              <a:avLst/>
            </a:prstGeom>
          </p:spPr>
        </p:pic>
        <p:sp>
          <p:nvSpPr>
            <p:cNvPr id="70" name="TextBox 69"/>
            <p:cNvSpPr txBox="1"/>
            <p:nvPr/>
          </p:nvSpPr>
          <p:spPr>
            <a:xfrm>
              <a:off x="5839365" y="5453510"/>
              <a:ext cx="214513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  <a:latin typeface="+mj-lt"/>
                </a:rPr>
                <a:t>a</a:t>
              </a:r>
              <a:r>
                <a:rPr lang="en-US" sz="2000" dirty="0" smtClean="0">
                  <a:solidFill>
                    <a:srgbClr val="FF0000"/>
                  </a:solidFill>
                  <a:latin typeface="+mj-lt"/>
                </a:rPr>
                <a:t>nnihilating filter</a:t>
              </a:r>
              <a:endParaRPr lang="en-US" sz="2000" dirty="0">
                <a:solidFill>
                  <a:srgbClr val="FF0000"/>
                </a:solidFill>
                <a:latin typeface="+mj-lt"/>
              </a:endParaRPr>
            </a:p>
          </p:txBody>
        </p:sp>
        <p:pic>
          <p:nvPicPr>
            <p:cNvPr id="82" name="Picture 81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05261" y="4298192"/>
              <a:ext cx="687764" cy="304981"/>
            </a:xfrm>
            <a:prstGeom prst="rect">
              <a:avLst/>
            </a:prstGeom>
          </p:spPr>
        </p:pic>
        <p:sp>
          <p:nvSpPr>
            <p:cNvPr id="89" name="TextBox 88"/>
            <p:cNvSpPr txBox="1"/>
            <p:nvPr/>
          </p:nvSpPr>
          <p:spPr>
            <a:xfrm>
              <a:off x="4820284" y="3153731"/>
              <a:ext cx="18181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chemeClr val="bg2">
                      <a:lumMod val="65000"/>
                    </a:schemeClr>
                  </a:solidFill>
                  <a:latin typeface="+mj-lt"/>
                </a:rPr>
                <a:t>convolution</a:t>
              </a:r>
              <a:endParaRPr lang="en-US" sz="2400" dirty="0">
                <a:solidFill>
                  <a:schemeClr val="bg2">
                    <a:lumMod val="65000"/>
                  </a:schemeClr>
                </a:solidFill>
                <a:latin typeface="+mj-lt"/>
              </a:endParaRPr>
            </a:p>
          </p:txBody>
        </p:sp>
        <p:pic>
          <p:nvPicPr>
            <p:cNvPr id="20" name="Picture 19"/>
            <p:cNvPicPr>
              <a:picLocks/>
            </p:cNvPicPr>
            <p:nvPr/>
          </p:nvPicPr>
          <p:blipFill>
            <a:blip r:embed="rId31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2">
                      <a14:imgEffect>
                        <a14:brightnessContrast bright="47000" contrast="1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54580" y="3648476"/>
              <a:ext cx="1828800" cy="18288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065" name="Picture 2064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3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68980" y="4138797"/>
              <a:ext cx="288036" cy="224028"/>
            </a:xfrm>
            <a:prstGeom prst="rect">
              <a:avLst/>
            </a:prstGeom>
          </p:spPr>
        </p:pic>
        <p:sp>
          <p:nvSpPr>
            <p:cNvPr id="22" name="Rectangle 21"/>
            <p:cNvSpPr/>
            <p:nvPr/>
          </p:nvSpPr>
          <p:spPr>
            <a:xfrm>
              <a:off x="6761085" y="4450682"/>
              <a:ext cx="221329" cy="234727"/>
            </a:xfrm>
            <a:prstGeom prst="rect">
              <a:avLst/>
            </a:prstGeom>
            <a:solidFill>
              <a:srgbClr val="FF0000">
                <a:alpha val="6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83412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97" name="Group 7196"/>
          <p:cNvGrpSpPr/>
          <p:nvPr/>
        </p:nvGrpSpPr>
        <p:grpSpPr>
          <a:xfrm>
            <a:off x="918060" y="2416130"/>
            <a:ext cx="4055373" cy="2123124"/>
            <a:chOff x="5515955" y="3045066"/>
            <a:chExt cx="3713464" cy="1944123"/>
          </a:xfrm>
        </p:grpSpPr>
        <p:pic>
          <p:nvPicPr>
            <p:cNvPr id="7171" name="Picture 7170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41139" y="3968405"/>
              <a:ext cx="100154" cy="101823"/>
            </a:xfrm>
            <a:prstGeom prst="rect">
              <a:avLst/>
            </a:prstGeom>
          </p:spPr>
        </p:pic>
        <p:pic>
          <p:nvPicPr>
            <p:cNvPr id="7169" name="Picture 7168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42759" y="3428755"/>
              <a:ext cx="100154" cy="146892"/>
            </a:xfrm>
            <a:prstGeom prst="rect">
              <a:avLst/>
            </a:prstGeom>
          </p:spPr>
        </p:pic>
        <p:cxnSp>
          <p:nvCxnSpPr>
            <p:cNvPr id="26" name="Straight Connector 25"/>
            <p:cNvCxnSpPr/>
            <p:nvPr/>
          </p:nvCxnSpPr>
          <p:spPr>
            <a:xfrm>
              <a:off x="5667295" y="3757980"/>
              <a:ext cx="566290" cy="263166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5634124" y="3587023"/>
              <a:ext cx="614030" cy="171622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flipV="1">
              <a:off x="5647853" y="3245985"/>
              <a:ext cx="0" cy="523860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172" name="Picture 7171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5955" y="3327174"/>
              <a:ext cx="91808" cy="101823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47853" y="3045066"/>
              <a:ext cx="3581566" cy="1944123"/>
            </a:xfrm>
            <a:prstGeom prst="rect">
              <a:avLst/>
            </a:prstGeom>
          </p:spPr>
        </p:pic>
      </p:grpSp>
      <p:pic>
        <p:nvPicPr>
          <p:cNvPr id="98" name="Picture 9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060" y="4843749"/>
            <a:ext cx="4680585" cy="840105"/>
          </a:xfrm>
          <a:prstGeom prst="rect">
            <a:avLst/>
          </a:prstGeom>
        </p:spPr>
      </p:pic>
      <p:grpSp>
        <p:nvGrpSpPr>
          <p:cNvPr id="56" name="Group 55"/>
          <p:cNvGrpSpPr/>
          <p:nvPr/>
        </p:nvGrpSpPr>
        <p:grpSpPr>
          <a:xfrm rot="16200000">
            <a:off x="6116856" y="2211021"/>
            <a:ext cx="2052766" cy="2052766"/>
            <a:chOff x="2584024" y="2474523"/>
            <a:chExt cx="2052766" cy="2052766"/>
          </a:xfrm>
        </p:grpSpPr>
        <p:sp>
          <p:nvSpPr>
            <p:cNvPr id="6" name="Rectangle 5"/>
            <p:cNvSpPr/>
            <p:nvPr/>
          </p:nvSpPr>
          <p:spPr>
            <a:xfrm>
              <a:off x="2584024" y="2474523"/>
              <a:ext cx="2052766" cy="2052766"/>
            </a:xfrm>
            <a:prstGeom prst="rect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170" name="Picture 2" descr="C:\Users\Greg\Dropbox\Presentations\ISBI2015new\fig_levelset_lumps_contour.png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20865" y="2633191"/>
              <a:ext cx="1762651" cy="17323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7" name="Straight Arrow Connector 36"/>
          <p:cNvCxnSpPr/>
          <p:nvPr/>
        </p:nvCxnSpPr>
        <p:spPr>
          <a:xfrm>
            <a:off x="5124300" y="3272922"/>
            <a:ext cx="619602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Title 4"/>
          <p:cNvSpPr txBox="1">
            <a:spLocks/>
          </p:cNvSpPr>
          <p:nvPr/>
        </p:nvSpPr>
        <p:spPr>
          <a:xfrm>
            <a:off x="613565" y="384050"/>
            <a:ext cx="8229600" cy="11107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" sz="28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  <a:t>Can recover edge set when it is the</a:t>
            </a:r>
            <a:br>
              <a:rPr lang="en" sz="28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</a:br>
            <a:r>
              <a:rPr lang="en" sz="2800" dirty="0" smtClean="0">
                <a:solidFill>
                  <a:srgbClr val="C00000"/>
                </a:solidFill>
                <a:latin typeface="Roboto Medium" pitchFamily="2" charset="0"/>
                <a:ea typeface="Roboto Medium" pitchFamily="2" charset="0"/>
                <a:cs typeface="Arial" pitchFamily="34" charset="0"/>
              </a:rPr>
              <a:t>zero-set of a 2-D trigonometric polynomial</a:t>
            </a:r>
            <a:r>
              <a:rPr lang="en" sz="28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  <a:t/>
            </a:r>
            <a:br>
              <a:rPr lang="en" sz="28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</a:br>
            <a:r>
              <a:rPr lang="en" sz="2800" i="1" dirty="0">
                <a:latin typeface="Roboto Medium" pitchFamily="2" charset="0"/>
                <a:ea typeface="Roboto Medium" pitchFamily="2" charset="0"/>
                <a:cs typeface="Arial" pitchFamily="34" charset="0"/>
              </a:rPr>
              <a:t>[</a:t>
            </a:r>
            <a:r>
              <a:rPr lang="en" sz="2800" i="1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  <a:t>Pan et al., 2014]</a:t>
            </a:r>
            <a:endParaRPr lang="en-US" sz="2800" i="1" dirty="0">
              <a:latin typeface="Roboto Medium" pitchFamily="2" charset="0"/>
              <a:ea typeface="Roboto Medium" pitchFamily="2" charset="0"/>
              <a:cs typeface="Arial" pitchFamily="34" charset="0"/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6058662" y="4651435"/>
            <a:ext cx="2169153" cy="839815"/>
          </a:xfrm>
          <a:prstGeom prst="rect">
            <a:avLst/>
          </a:prstGeom>
        </p:spPr>
        <p:txBody>
          <a:bodyPr wrap="none" lIns="91425" tIns="91425" rIns="91425" bIns="91425" rtlCol="0" anchor="t" anchorCtr="0">
            <a:spAutoFit/>
          </a:bodyPr>
          <a:lstStyle/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-US" sz="3200" i="1" dirty="0" smtClean="0">
                <a:latin typeface="+mj-lt"/>
                <a:ea typeface="Roboto Light" pitchFamily="2" charset="0"/>
                <a:cs typeface="Open Sans Condensed" pitchFamily="34" charset="0"/>
              </a:rPr>
              <a:t>“FRI Curve”</a:t>
            </a:r>
            <a:endParaRPr lang="en-US" sz="3200" b="0" i="1" dirty="0" smtClean="0">
              <a:latin typeface="+mj-lt"/>
              <a:ea typeface="Roboto Light" pitchFamily="2" charset="0"/>
              <a:cs typeface="Open Sans Condensed" pitchFamily="34" charset="0"/>
            </a:endParaRPr>
          </a:p>
        </p:txBody>
      </p:sp>
      <p:pic>
        <p:nvPicPr>
          <p:cNvPr id="145" name="Picture 14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5278" y="3385729"/>
            <a:ext cx="1136174" cy="298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331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4"/>
          <p:cNvSpPr txBox="1">
            <a:spLocks/>
          </p:cNvSpPr>
          <p:nvPr/>
        </p:nvSpPr>
        <p:spPr>
          <a:xfrm>
            <a:off x="365760" y="148120"/>
            <a:ext cx="8229600" cy="8229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3200" dirty="0">
              <a:latin typeface="Roboto Medium" pitchFamily="2" charset="0"/>
              <a:ea typeface="Roboto Medium" pitchFamily="2" charset="0"/>
              <a:cs typeface="Arial" pitchFamily="34" charset="0"/>
            </a:endParaRPr>
          </a:p>
        </p:txBody>
      </p:sp>
      <p:pic>
        <p:nvPicPr>
          <p:cNvPr id="8194" name="Picture 2" descr="C:\Users\Greg\Dropbox\Presentations\ISBI2015new\fig_levelset_cusp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4635" y="4481974"/>
            <a:ext cx="2342705" cy="1603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5" name="Picture 3" descr="C:\Users\Greg\Dropbox\Presentations\ISBI2015new\fig_levelset_cusp_contour.png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5011" y="2468876"/>
            <a:ext cx="1805035" cy="1805034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63149" y="4503708"/>
            <a:ext cx="2342705" cy="1102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3"/>
          <p:cNvPicPr>
            <a:picLocks noChangeAspect="1" noChangeArrowheads="1"/>
          </p:cNvPicPr>
          <p:nvPr/>
        </p:nvPicPr>
        <p:blipFill>
          <a:blip r:embed="rId6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23525" y="2468876"/>
            <a:ext cx="1805034" cy="1805034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81951" y="4526588"/>
            <a:ext cx="2342705" cy="1421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3"/>
          <p:cNvPicPr>
            <a:picLocks noChangeAspect="1" noChangeArrowheads="1"/>
          </p:cNvPicPr>
          <p:nvPr/>
        </p:nvPicPr>
        <p:blipFill>
          <a:blip r:embed="rId8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42327" y="2468876"/>
            <a:ext cx="1805034" cy="1805034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/>
          <p:cNvSpPr txBox="1"/>
          <p:nvPr/>
        </p:nvSpPr>
        <p:spPr>
          <a:xfrm>
            <a:off x="6031390" y="6058938"/>
            <a:ext cx="27590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C00000"/>
                </a:solidFill>
                <a:latin typeface="+mj-lt"/>
              </a:rPr>
              <a:t>25x25 coefficients</a:t>
            </a:r>
            <a:endParaRPr lang="en-US" sz="2400" dirty="0">
              <a:solidFill>
                <a:srgbClr val="C00000"/>
              </a:solidFill>
              <a:latin typeface="+mj-lt"/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 flipH="1">
            <a:off x="4149545" y="2596372"/>
            <a:ext cx="288037" cy="288037"/>
          </a:xfrm>
          <a:prstGeom prst="straightConnector1">
            <a:avLst/>
          </a:prstGeom>
          <a:ln w="28575">
            <a:solidFill>
              <a:schemeClr val="accent5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H="1">
            <a:off x="4567528" y="2872128"/>
            <a:ext cx="144017" cy="416634"/>
          </a:xfrm>
          <a:prstGeom prst="straightConnector1">
            <a:avLst/>
          </a:prstGeom>
          <a:ln w="28575">
            <a:solidFill>
              <a:schemeClr val="accent5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385855" y="6058938"/>
            <a:ext cx="27590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C00000"/>
                </a:solidFill>
                <a:latin typeface="+mj-lt"/>
              </a:rPr>
              <a:t>13x13 coefficients</a:t>
            </a:r>
            <a:endParaRPr lang="en-US" sz="2400" dirty="0">
              <a:solidFill>
                <a:srgbClr val="C00000"/>
              </a:solidFill>
              <a:latin typeface="+mj-lt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731500" y="1484258"/>
            <a:ext cx="231345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1"/>
                </a:solidFill>
                <a:latin typeface="+mj-lt"/>
              </a:rPr>
              <a:t>Multiple curves</a:t>
            </a:r>
          </a:p>
          <a:p>
            <a:pPr algn="ctr"/>
            <a:r>
              <a:rPr lang="en-US" sz="2400" dirty="0" smtClean="0">
                <a:solidFill>
                  <a:schemeClr val="accent1"/>
                </a:solidFill>
                <a:latin typeface="+mj-lt"/>
              </a:rPr>
              <a:t>&amp; intersections</a:t>
            </a:r>
            <a:endParaRPr lang="en-US" sz="2400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3650280" y="1484258"/>
            <a:ext cx="191430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1"/>
                </a:solidFill>
                <a:latin typeface="+mj-lt"/>
              </a:rPr>
              <a:t>N</a:t>
            </a:r>
            <a:r>
              <a:rPr lang="en-US" sz="2400" dirty="0" smtClean="0">
                <a:solidFill>
                  <a:schemeClr val="accent1"/>
                </a:solidFill>
                <a:latin typeface="+mj-lt"/>
              </a:rPr>
              <a:t>on-smooth</a:t>
            </a:r>
          </a:p>
          <a:p>
            <a:pPr algn="ctr"/>
            <a:r>
              <a:rPr lang="en-US" sz="2400" dirty="0" smtClean="0">
                <a:solidFill>
                  <a:schemeClr val="accent1"/>
                </a:solidFill>
                <a:latin typeface="+mj-lt"/>
              </a:rPr>
              <a:t>points</a:t>
            </a:r>
            <a:endParaRPr lang="en-US" sz="2400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6218187" y="1484257"/>
            <a:ext cx="23519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1"/>
                </a:solidFill>
                <a:latin typeface="+mj-lt"/>
              </a:rPr>
              <a:t>Approximate</a:t>
            </a:r>
          </a:p>
          <a:p>
            <a:pPr algn="ctr"/>
            <a:r>
              <a:rPr lang="en-US" sz="2400" dirty="0" smtClean="0">
                <a:solidFill>
                  <a:schemeClr val="accent1"/>
                </a:solidFill>
                <a:latin typeface="+mj-lt"/>
              </a:rPr>
              <a:t>arbitrary curves</a:t>
            </a:r>
            <a:endParaRPr lang="en-US" sz="2400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3383350" y="6058938"/>
            <a:ext cx="24096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C00000"/>
                </a:solidFill>
                <a:latin typeface="+mj-lt"/>
              </a:rPr>
              <a:t>7x9 coefficients</a:t>
            </a:r>
            <a:endParaRPr lang="en-US" sz="2400" dirty="0">
              <a:solidFill>
                <a:srgbClr val="C00000"/>
              </a:solidFill>
              <a:latin typeface="+mj-lt"/>
            </a:endParaRPr>
          </a:p>
        </p:txBody>
      </p:sp>
      <p:sp>
        <p:nvSpPr>
          <p:cNvPr id="48" name="Title 4"/>
          <p:cNvSpPr txBox="1">
            <a:spLocks/>
          </p:cNvSpPr>
          <p:nvPr/>
        </p:nvSpPr>
        <p:spPr>
          <a:xfrm>
            <a:off x="720570" y="241385"/>
            <a:ext cx="8229600" cy="11107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" sz="28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  <a:t>FRI curves can represent complicated edge geometries with few coefficients</a:t>
            </a:r>
            <a:endParaRPr lang="en-US" sz="2800" dirty="0">
              <a:latin typeface="Roboto Medium" pitchFamily="2" charset="0"/>
              <a:ea typeface="Roboto Medium" pitchFamily="2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3965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7"/>
          <p:cNvSpPr>
            <a:spLocks noGrp="1"/>
          </p:cNvSpPr>
          <p:nvPr>
            <p:ph sz="half" idx="1"/>
          </p:nvPr>
        </p:nvSpPr>
        <p:spPr>
          <a:xfrm>
            <a:off x="1142389" y="993040"/>
            <a:ext cx="7388045" cy="4525963"/>
          </a:xfrm>
        </p:spPr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40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Introduction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000" dirty="0" smtClean="0">
                <a:solidFill>
                  <a:schemeClr val="accent1"/>
                </a:solidFill>
                <a:latin typeface="+mj-lt"/>
              </a:rPr>
              <a:t>Off-the-Grid Image </a:t>
            </a:r>
            <a:r>
              <a:rPr lang="en-US" sz="4000" dirty="0">
                <a:solidFill>
                  <a:schemeClr val="accent1"/>
                </a:solidFill>
                <a:latin typeface="+mj-lt"/>
              </a:rPr>
              <a:t>R</a:t>
            </a:r>
            <a:r>
              <a:rPr lang="en-US" sz="4000" dirty="0" smtClean="0">
                <a:solidFill>
                  <a:schemeClr val="accent1"/>
                </a:solidFill>
                <a:latin typeface="+mj-lt"/>
              </a:rPr>
              <a:t>ecovery: New Framework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0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Sampling Guarantees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0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Algorithms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0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Discussion &amp;</a:t>
            </a:r>
            <a:br>
              <a:rPr lang="en-US" sz="40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</a:br>
            <a:r>
              <a:rPr lang="en-US" sz="40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Conclusion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085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4"/>
          <p:cNvSpPr txBox="1">
            <a:spLocks/>
          </p:cNvSpPr>
          <p:nvPr/>
        </p:nvSpPr>
        <p:spPr>
          <a:xfrm>
            <a:off x="529765" y="230428"/>
            <a:ext cx="8229600" cy="8229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3200" dirty="0">
              <a:latin typeface="Roboto Medium" pitchFamily="2" charset="0"/>
              <a:ea typeface="Roboto Medium" pitchFamily="2" charset="0"/>
              <a:cs typeface="Arial" pitchFamily="34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813241" y="4037990"/>
            <a:ext cx="5945554" cy="3584788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dirty="0" smtClean="0">
                <a:solidFill>
                  <a:srgbClr val="C00000"/>
                </a:solidFill>
                <a:latin typeface="+mj-lt"/>
              </a:rPr>
              <a:t>Not suitable for natural images</a:t>
            </a:r>
          </a:p>
          <a:p>
            <a:pPr>
              <a:lnSpc>
                <a:spcPct val="150000"/>
              </a:lnSpc>
            </a:pPr>
            <a:r>
              <a:rPr lang="en-US" dirty="0" smtClean="0">
                <a:solidFill>
                  <a:srgbClr val="C00000"/>
                </a:solidFill>
                <a:latin typeface="+mj-lt"/>
              </a:rPr>
              <a:t>2-D only</a:t>
            </a:r>
          </a:p>
          <a:p>
            <a:pPr>
              <a:lnSpc>
                <a:spcPct val="150000"/>
              </a:lnSpc>
            </a:pPr>
            <a:r>
              <a:rPr lang="en-US" dirty="0" smtClean="0">
                <a:solidFill>
                  <a:srgbClr val="C00000"/>
                </a:solidFill>
                <a:latin typeface="+mj-lt"/>
              </a:rPr>
              <a:t>Recovery is ill-posed:</a:t>
            </a:r>
            <a:br>
              <a:rPr lang="en-US" dirty="0" smtClean="0">
                <a:solidFill>
                  <a:srgbClr val="C00000"/>
                </a:solidFill>
                <a:latin typeface="+mj-lt"/>
              </a:rPr>
            </a:br>
            <a:r>
              <a:rPr lang="en-US" dirty="0" smtClean="0">
                <a:solidFill>
                  <a:srgbClr val="C00000"/>
                </a:solidFill>
                <a:latin typeface="+mj-lt"/>
              </a:rPr>
              <a:t>Infinite </a:t>
            </a:r>
            <a:r>
              <a:rPr lang="en-US" dirty="0" err="1" smtClean="0">
                <a:solidFill>
                  <a:srgbClr val="C00000"/>
                </a:solidFill>
                <a:latin typeface="+mj-lt"/>
              </a:rPr>
              <a:t>DoF</a:t>
            </a:r>
            <a:endParaRPr lang="en-US" dirty="0">
              <a:solidFill>
                <a:srgbClr val="C00000"/>
              </a:solidFill>
              <a:latin typeface="+mj-lt"/>
            </a:endParaRPr>
          </a:p>
        </p:txBody>
      </p:sp>
      <p:sp>
        <p:nvSpPr>
          <p:cNvPr id="17" name="Title 4"/>
          <p:cNvSpPr txBox="1">
            <a:spLocks/>
          </p:cNvSpPr>
          <p:nvPr/>
        </p:nvSpPr>
        <p:spPr>
          <a:xfrm>
            <a:off x="682165" y="318195"/>
            <a:ext cx="8229600" cy="8229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" sz="28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  <a:t>We give an improved theoretical framework </a:t>
            </a:r>
            <a:br>
              <a:rPr lang="en" sz="28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</a:br>
            <a:r>
              <a:rPr lang="en" sz="28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  <a:t>for higher dimensional FRI recovery</a:t>
            </a:r>
            <a:endParaRPr lang="en-US" sz="2800" dirty="0">
              <a:latin typeface="Roboto Medium" pitchFamily="2" charset="0"/>
              <a:ea typeface="Roboto Medium" pitchFamily="2" charset="0"/>
              <a:cs typeface="Arial" pitchFamily="34" charset="0"/>
            </a:endParaRPr>
          </a:p>
        </p:txBody>
      </p:sp>
      <p:sp>
        <p:nvSpPr>
          <p:cNvPr id="37" name="Shape 41"/>
          <p:cNvSpPr txBox="1">
            <a:spLocks/>
          </p:cNvSpPr>
          <p:nvPr/>
        </p:nvSpPr>
        <p:spPr>
          <a:xfrm>
            <a:off x="682165" y="1356497"/>
            <a:ext cx="8534400" cy="923299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marL="342900" lvl="0" indent="-342900">
              <a:buClrTx/>
              <a:buSzTx/>
              <a:buFont typeface="Arial" pitchFamily="34" charset="0"/>
              <a:buChar char="•"/>
            </a:pPr>
            <a:r>
              <a:rPr lang="en-US" sz="2400" b="0" dirty="0">
                <a:solidFill>
                  <a:schemeClr val="tx1"/>
                </a:solidFill>
                <a:latin typeface="Roboto Medium"/>
                <a:ea typeface="+mn-ea"/>
                <a:cs typeface="+mn-cs"/>
              </a:rPr>
              <a:t>[Pan et al., 2014] </a:t>
            </a:r>
            <a:r>
              <a:rPr lang="en-US" sz="2400" b="0" dirty="0" smtClean="0">
                <a:solidFill>
                  <a:schemeClr val="tx1"/>
                </a:solidFill>
                <a:latin typeface="Roboto Medium"/>
                <a:ea typeface="+mn-ea"/>
                <a:cs typeface="+mn-cs"/>
              </a:rPr>
              <a:t>derived annihilation relation for</a:t>
            </a:r>
            <a:r>
              <a:rPr lang="en-US" sz="2400" b="0" dirty="0" smtClean="0">
                <a:solidFill>
                  <a:srgbClr val="595959"/>
                </a:solidFill>
                <a:latin typeface="Roboto Medium"/>
                <a:ea typeface="+mn-ea"/>
                <a:cs typeface="+mn-cs"/>
              </a:rPr>
              <a:t/>
            </a:r>
            <a:br>
              <a:rPr lang="en-US" sz="2400" b="0" dirty="0" smtClean="0">
                <a:solidFill>
                  <a:srgbClr val="595959"/>
                </a:solidFill>
                <a:latin typeface="Roboto Medium"/>
                <a:ea typeface="+mn-ea"/>
                <a:cs typeface="+mn-cs"/>
              </a:rPr>
            </a:br>
            <a:r>
              <a:rPr lang="en-US" sz="2400" b="0" dirty="0" smtClean="0">
                <a:solidFill>
                  <a:srgbClr val="C00000"/>
                </a:solidFill>
                <a:latin typeface="Roboto Medium"/>
                <a:ea typeface="+mn-ea"/>
                <a:cs typeface="+mn-cs"/>
              </a:rPr>
              <a:t>piecewise </a:t>
            </a:r>
            <a:r>
              <a:rPr lang="en-US" sz="2400" b="0" dirty="0">
                <a:solidFill>
                  <a:srgbClr val="C00000"/>
                </a:solidFill>
                <a:latin typeface="Roboto Medium"/>
                <a:ea typeface="+mn-ea"/>
                <a:cs typeface="+mn-cs"/>
              </a:rPr>
              <a:t>complex </a:t>
            </a:r>
            <a:r>
              <a:rPr lang="en-US" sz="2400" b="0" dirty="0" smtClean="0">
                <a:solidFill>
                  <a:srgbClr val="C00000"/>
                </a:solidFill>
                <a:latin typeface="Roboto Medium"/>
                <a:ea typeface="+mn-ea"/>
                <a:cs typeface="+mn-cs"/>
              </a:rPr>
              <a:t>analytic signal model</a:t>
            </a:r>
            <a:endParaRPr lang="en-US" sz="2400" b="0" dirty="0">
              <a:solidFill>
                <a:srgbClr val="595959"/>
              </a:solidFill>
              <a:latin typeface="Roboto Medium"/>
              <a:ea typeface="+mn-ea"/>
              <a:cs typeface="+mn-cs"/>
            </a:endParaRPr>
          </a:p>
        </p:txBody>
      </p:sp>
      <p:pic>
        <p:nvPicPr>
          <p:cNvPr id="11" name="Picture 1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363" y="2451125"/>
            <a:ext cx="3723132" cy="1586865"/>
          </a:xfrm>
          <a:prstGeom prst="rect">
            <a:avLst/>
          </a:prstGeom>
        </p:spPr>
      </p:pic>
      <p:grpSp>
        <p:nvGrpSpPr>
          <p:cNvPr id="50" name="Group 49"/>
          <p:cNvGrpSpPr/>
          <p:nvPr/>
        </p:nvGrpSpPr>
        <p:grpSpPr>
          <a:xfrm>
            <a:off x="6094475" y="5405291"/>
            <a:ext cx="2518174" cy="1318349"/>
            <a:chOff x="5515955" y="3045066"/>
            <a:chExt cx="3713464" cy="1944123"/>
          </a:xfrm>
        </p:grpSpPr>
        <p:pic>
          <p:nvPicPr>
            <p:cNvPr id="51" name="Picture 50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41139" y="3968405"/>
              <a:ext cx="100154" cy="101823"/>
            </a:xfrm>
            <a:prstGeom prst="rect">
              <a:avLst/>
            </a:prstGeom>
          </p:spPr>
        </p:pic>
        <p:pic>
          <p:nvPicPr>
            <p:cNvPr id="52" name="Picture 51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42759" y="3428755"/>
              <a:ext cx="100154" cy="146892"/>
            </a:xfrm>
            <a:prstGeom prst="rect">
              <a:avLst/>
            </a:prstGeom>
          </p:spPr>
        </p:pic>
        <p:cxnSp>
          <p:nvCxnSpPr>
            <p:cNvPr id="53" name="Straight Connector 52"/>
            <p:cNvCxnSpPr/>
            <p:nvPr/>
          </p:nvCxnSpPr>
          <p:spPr>
            <a:xfrm>
              <a:off x="5667295" y="3757980"/>
              <a:ext cx="566290" cy="263166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 flipV="1">
              <a:off x="5634124" y="3587023"/>
              <a:ext cx="614030" cy="171622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 flipV="1">
              <a:off x="5647853" y="3245985"/>
              <a:ext cx="0" cy="523860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6" name="Picture 55"/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5955" y="3327174"/>
              <a:ext cx="91808" cy="101823"/>
            </a:xfrm>
            <a:prstGeom prst="rect">
              <a:avLst/>
            </a:prstGeom>
          </p:spPr>
        </p:pic>
        <p:pic>
          <p:nvPicPr>
            <p:cNvPr id="57" name="Picture 56"/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47853" y="3045066"/>
              <a:ext cx="3581566" cy="1944123"/>
            </a:xfrm>
            <a:prstGeom prst="rect">
              <a:avLst/>
            </a:prstGeom>
          </p:spPr>
        </p:pic>
      </p:grpSp>
      <p:pic>
        <p:nvPicPr>
          <p:cNvPr id="59" name="Picture 5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8" cstate="print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4583" y="4084128"/>
            <a:ext cx="498348" cy="304038"/>
          </a:xfrm>
          <a:prstGeom prst="rect">
            <a:avLst/>
          </a:prstGeom>
          <a:noFill/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1050" y="2515515"/>
            <a:ext cx="2628179" cy="267415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677" y="4821550"/>
            <a:ext cx="498348" cy="30403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1951" y="2902281"/>
            <a:ext cx="674370" cy="30403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7865" y="4338328"/>
            <a:ext cx="674370" cy="304038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4453" y="3412468"/>
            <a:ext cx="329184" cy="262890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3745" y="4588467"/>
            <a:ext cx="333756" cy="262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968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4"/>
          <p:cNvSpPr txBox="1">
            <a:spLocks/>
          </p:cNvSpPr>
          <p:nvPr/>
        </p:nvSpPr>
        <p:spPr>
          <a:xfrm>
            <a:off x="529765" y="230428"/>
            <a:ext cx="8229600" cy="8229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3200" dirty="0">
              <a:latin typeface="Roboto Medium" pitchFamily="2" charset="0"/>
              <a:ea typeface="Roboto Medium" pitchFamily="2" charset="0"/>
              <a:cs typeface="Arial" pitchFamily="34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813241" y="4038599"/>
            <a:ext cx="5945554" cy="3584788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Extends easily to n-D</a:t>
            </a:r>
          </a:p>
          <a:p>
            <a:pPr>
              <a:lnSpc>
                <a:spcPct val="150000"/>
              </a:lnSpc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Provable sampling guarantees</a:t>
            </a:r>
          </a:p>
          <a:p>
            <a:pPr>
              <a:lnSpc>
                <a:spcPct val="150000"/>
              </a:lnSpc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Fewer samples necessary </a:t>
            </a:r>
            <a:b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</a:b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for recovery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17" name="Title 4"/>
          <p:cNvSpPr txBox="1">
            <a:spLocks/>
          </p:cNvSpPr>
          <p:nvPr/>
        </p:nvSpPr>
        <p:spPr>
          <a:xfrm>
            <a:off x="682165" y="318195"/>
            <a:ext cx="8229600" cy="8229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" sz="28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  <a:t>We give an improved theoretical framework </a:t>
            </a:r>
            <a:br>
              <a:rPr lang="en" sz="28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</a:br>
            <a:r>
              <a:rPr lang="en" sz="28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  <a:t>for higher dimensional FRI recovery</a:t>
            </a:r>
            <a:endParaRPr lang="en-US" sz="2800" dirty="0">
              <a:latin typeface="Roboto Medium" pitchFamily="2" charset="0"/>
              <a:ea typeface="Roboto Medium" pitchFamily="2" charset="0"/>
              <a:cs typeface="Arial" pitchFamily="34" charset="0"/>
            </a:endParaRPr>
          </a:p>
        </p:txBody>
      </p:sp>
      <p:sp>
        <p:nvSpPr>
          <p:cNvPr id="37" name="Shape 41"/>
          <p:cNvSpPr txBox="1">
            <a:spLocks/>
          </p:cNvSpPr>
          <p:nvPr/>
        </p:nvSpPr>
        <p:spPr>
          <a:xfrm>
            <a:off x="682165" y="1356497"/>
            <a:ext cx="8534400" cy="923299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marL="342900" indent="-342900">
              <a:buFont typeface="Arial" pitchFamily="34" charset="0"/>
              <a:buChar char="•"/>
            </a:pPr>
            <a:r>
              <a:rPr lang="en-US" sz="2400" b="0" dirty="0" smtClean="0">
                <a:solidFill>
                  <a:schemeClr val="tx1"/>
                </a:solidFill>
                <a:latin typeface="+mj-lt"/>
              </a:rPr>
              <a:t>Proposed model: </a:t>
            </a:r>
            <a:r>
              <a:rPr lang="en-US" sz="24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/>
            </a:r>
            <a:br>
              <a:rPr lang="en-US" sz="24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</a:br>
            <a:r>
              <a:rPr lang="en-US" sz="24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piecewise smooth signals  </a:t>
            </a:r>
            <a:endParaRPr lang="en-US" sz="2400" b="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pic>
        <p:nvPicPr>
          <p:cNvPr id="9" name="Picture 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027" y="2451125"/>
            <a:ext cx="3744468" cy="1586865"/>
          </a:xfrm>
          <a:prstGeom prst="rect">
            <a:avLst/>
          </a:prstGeom>
        </p:spPr>
      </p:pic>
      <p:grpSp>
        <p:nvGrpSpPr>
          <p:cNvPr id="50" name="Group 49"/>
          <p:cNvGrpSpPr/>
          <p:nvPr/>
        </p:nvGrpSpPr>
        <p:grpSpPr>
          <a:xfrm>
            <a:off x="6094475" y="5405291"/>
            <a:ext cx="2518174" cy="1318349"/>
            <a:chOff x="5515955" y="3045066"/>
            <a:chExt cx="3713464" cy="1944123"/>
          </a:xfrm>
        </p:grpSpPr>
        <p:pic>
          <p:nvPicPr>
            <p:cNvPr id="51" name="Picture 50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41139" y="3968405"/>
              <a:ext cx="100154" cy="101823"/>
            </a:xfrm>
            <a:prstGeom prst="rect">
              <a:avLst/>
            </a:prstGeom>
          </p:spPr>
        </p:pic>
        <p:pic>
          <p:nvPicPr>
            <p:cNvPr id="52" name="Picture 51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42759" y="3428755"/>
              <a:ext cx="100154" cy="146892"/>
            </a:xfrm>
            <a:prstGeom prst="rect">
              <a:avLst/>
            </a:prstGeom>
          </p:spPr>
        </p:pic>
        <p:cxnSp>
          <p:nvCxnSpPr>
            <p:cNvPr id="53" name="Straight Connector 52"/>
            <p:cNvCxnSpPr/>
            <p:nvPr/>
          </p:nvCxnSpPr>
          <p:spPr>
            <a:xfrm>
              <a:off x="5667295" y="3757980"/>
              <a:ext cx="566290" cy="263166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 flipV="1">
              <a:off x="5634124" y="3587023"/>
              <a:ext cx="614030" cy="171622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 flipV="1">
              <a:off x="5647853" y="3245985"/>
              <a:ext cx="0" cy="523860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6" name="Picture 55"/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5955" y="3327174"/>
              <a:ext cx="91808" cy="101823"/>
            </a:xfrm>
            <a:prstGeom prst="rect">
              <a:avLst/>
            </a:prstGeom>
          </p:spPr>
        </p:pic>
        <p:pic>
          <p:nvPicPr>
            <p:cNvPr id="57" name="Picture 56"/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47853" y="3045066"/>
              <a:ext cx="3581566" cy="1944123"/>
            </a:xfrm>
            <a:prstGeom prst="rect">
              <a:avLst/>
            </a:prstGeom>
          </p:spPr>
        </p:pic>
      </p:grpSp>
      <p:grpSp>
        <p:nvGrpSpPr>
          <p:cNvPr id="58" name="Group 57"/>
          <p:cNvGrpSpPr/>
          <p:nvPr/>
        </p:nvGrpSpPr>
        <p:grpSpPr>
          <a:xfrm>
            <a:off x="6011050" y="2515516"/>
            <a:ext cx="2628179" cy="2674152"/>
            <a:chOff x="6011050" y="2515516"/>
            <a:chExt cx="2628179" cy="2674152"/>
          </a:xfrm>
        </p:grpSpPr>
        <p:pic>
          <p:nvPicPr>
            <p:cNvPr id="59" name="Picture 58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8" cstate="print">
              <a:duotone>
                <a:prstClr val="black"/>
                <a:srgbClr val="D9C3A5">
                  <a:tint val="50000"/>
                  <a:satMod val="18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04583" y="4084128"/>
              <a:ext cx="498348" cy="304038"/>
            </a:xfrm>
            <a:prstGeom prst="rect">
              <a:avLst/>
            </a:prstGeom>
            <a:noFill/>
          </p:spPr>
        </p:pic>
        <p:pic>
          <p:nvPicPr>
            <p:cNvPr id="60" name="Picture 59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11050" y="2515516"/>
              <a:ext cx="2628179" cy="2674152"/>
            </a:xfrm>
            <a:prstGeom prst="rect">
              <a:avLst/>
            </a:prstGeom>
          </p:spPr>
        </p:pic>
        <p:pic>
          <p:nvPicPr>
            <p:cNvPr id="61" name="Picture 60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4677" y="4821550"/>
              <a:ext cx="507492" cy="304038"/>
            </a:xfrm>
            <a:prstGeom prst="rect">
              <a:avLst/>
            </a:prstGeom>
          </p:spPr>
        </p:pic>
        <p:pic>
          <p:nvPicPr>
            <p:cNvPr id="62" name="Picture 61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81951" y="2902281"/>
              <a:ext cx="681228" cy="304038"/>
            </a:xfrm>
            <a:prstGeom prst="rect">
              <a:avLst/>
            </a:prstGeom>
          </p:spPr>
        </p:pic>
        <p:pic>
          <p:nvPicPr>
            <p:cNvPr id="63" name="Picture 62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37865" y="4338328"/>
              <a:ext cx="681228" cy="304038"/>
            </a:xfrm>
            <a:prstGeom prst="rect">
              <a:avLst/>
            </a:prstGeom>
          </p:spPr>
        </p:pic>
        <p:pic>
          <p:nvPicPr>
            <p:cNvPr id="64" name="Picture 63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54453" y="3412468"/>
              <a:ext cx="329184" cy="262890"/>
            </a:xfrm>
            <a:prstGeom prst="rect">
              <a:avLst/>
            </a:prstGeom>
          </p:spPr>
        </p:pic>
        <p:pic>
          <p:nvPicPr>
            <p:cNvPr id="65" name="Picture 64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53745" y="4588467"/>
              <a:ext cx="333756" cy="2628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26647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/>
          <p:cNvSpPr/>
          <p:nvPr/>
        </p:nvSpPr>
        <p:spPr>
          <a:xfrm>
            <a:off x="4574" y="1053388"/>
            <a:ext cx="9139425" cy="316654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Shape 41"/>
          <p:cNvSpPr txBox="1">
            <a:spLocks/>
          </p:cNvSpPr>
          <p:nvPr/>
        </p:nvSpPr>
        <p:spPr>
          <a:xfrm>
            <a:off x="693651" y="993040"/>
            <a:ext cx="8534400" cy="406262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-US" sz="2800" b="0" i="1" dirty="0" smtClean="0">
                <a:solidFill>
                  <a:schemeClr val="tx1"/>
                </a:solidFill>
                <a:latin typeface="+mj-lt"/>
                <a:ea typeface="Roboto Light" pitchFamily="2" charset="0"/>
                <a:cs typeface="Open Sans Condensed" pitchFamily="34" charset="0"/>
              </a:rPr>
              <a:t>Prop</a:t>
            </a:r>
            <a:r>
              <a:rPr lang="en-US" sz="2800" b="0" dirty="0" smtClean="0">
                <a:solidFill>
                  <a:schemeClr val="tx1"/>
                </a:solidFill>
                <a:latin typeface="+mj-lt"/>
                <a:ea typeface="Roboto Light" pitchFamily="2" charset="0"/>
                <a:cs typeface="Open Sans Condensed" pitchFamily="34" charset="0"/>
              </a:rPr>
              <a:t>: If f is PWC with edge set                  </a:t>
            </a:r>
            <a:r>
              <a:rPr lang="en-US" sz="2800" b="0" dirty="0">
                <a:solidFill>
                  <a:schemeClr val="tx1"/>
                </a:solidFill>
                <a:latin typeface="+mj-lt"/>
                <a:ea typeface="Roboto Light" pitchFamily="2" charset="0"/>
                <a:cs typeface="Open Sans Condensed" pitchFamily="34" charset="0"/>
              </a:rPr>
              <a:t/>
            </a:r>
            <a:br>
              <a:rPr lang="en-US" sz="2800" b="0" dirty="0">
                <a:solidFill>
                  <a:schemeClr val="tx1"/>
                </a:solidFill>
                <a:latin typeface="+mj-lt"/>
                <a:ea typeface="Roboto Light" pitchFamily="2" charset="0"/>
                <a:cs typeface="Open Sans Condensed" pitchFamily="34" charset="0"/>
              </a:rPr>
            </a:br>
            <a:r>
              <a:rPr lang="en-US" sz="2800" b="0" dirty="0" smtClean="0">
                <a:solidFill>
                  <a:schemeClr val="tx1"/>
                </a:solidFill>
                <a:latin typeface="+mj-lt"/>
                <a:ea typeface="Roboto Light" pitchFamily="2" charset="0"/>
                <a:cs typeface="Open Sans Condensed" pitchFamily="34" charset="0"/>
              </a:rPr>
              <a:t>for      </a:t>
            </a:r>
            <a:r>
              <a:rPr lang="en-US" sz="2800" b="0" dirty="0" err="1" smtClean="0">
                <a:solidFill>
                  <a:schemeClr val="tx1"/>
                </a:solidFill>
                <a:latin typeface="+mj-lt"/>
                <a:ea typeface="Roboto Light" pitchFamily="2" charset="0"/>
                <a:cs typeface="Open Sans Condensed" pitchFamily="34" charset="0"/>
              </a:rPr>
              <a:t>bandlimited</a:t>
            </a:r>
            <a:r>
              <a:rPr lang="en-US" sz="2800" b="0" dirty="0" smtClean="0">
                <a:solidFill>
                  <a:schemeClr val="tx1"/>
                </a:solidFill>
                <a:latin typeface="+mj-lt"/>
                <a:ea typeface="Roboto Light" pitchFamily="2" charset="0"/>
                <a:cs typeface="Open Sans Condensed" pitchFamily="34" charset="0"/>
              </a:rPr>
              <a:t> to     then</a:t>
            </a:r>
            <a:endParaRPr lang="en-US" sz="2800" b="0" dirty="0">
              <a:solidFill>
                <a:schemeClr val="tx1"/>
              </a:solidFill>
              <a:latin typeface="+mj-lt"/>
              <a:ea typeface="Roboto Light" pitchFamily="2" charset="0"/>
              <a:cs typeface="Open Sans Condensed" pitchFamily="34" charset="0"/>
            </a:endParaRPr>
          </a:p>
          <a:p>
            <a:pPr marL="514350" indent="-514350">
              <a:lnSpc>
                <a:spcPct val="150000"/>
              </a:lnSpc>
              <a:buClr>
                <a:schemeClr val="tx1"/>
              </a:buClr>
              <a:buFont typeface="+mj-lt"/>
              <a:buAutoNum type="arabicPeriod"/>
            </a:pPr>
            <a:endParaRPr lang="en-US" sz="2800" b="0" dirty="0" smtClean="0">
              <a:solidFill>
                <a:schemeClr val="tx1"/>
              </a:solidFill>
              <a:latin typeface="+mj-lt"/>
              <a:ea typeface="Roboto Light" pitchFamily="2" charset="0"/>
              <a:cs typeface="Open Sans Condensed" pitchFamily="34" charset="0"/>
            </a:endParaRPr>
          </a:p>
          <a:p>
            <a:pPr marL="514350" indent="-514350">
              <a:lnSpc>
                <a:spcPct val="150000"/>
              </a:lnSpc>
              <a:buClr>
                <a:schemeClr val="tx1"/>
              </a:buClr>
              <a:buFont typeface="+mj-lt"/>
              <a:buAutoNum type="arabicPeriod"/>
            </a:pPr>
            <a:endParaRPr lang="en-US" sz="2800" b="0" dirty="0">
              <a:solidFill>
                <a:schemeClr val="tx1"/>
              </a:solidFill>
              <a:latin typeface="+mj-lt"/>
              <a:ea typeface="Roboto Light" pitchFamily="2" charset="0"/>
              <a:cs typeface="Open Sans Condensed" pitchFamily="34" charset="0"/>
            </a:endParaRPr>
          </a:p>
          <a:p>
            <a:pPr marL="514350" indent="-514350">
              <a:lnSpc>
                <a:spcPct val="150000"/>
              </a:lnSpc>
              <a:buClr>
                <a:schemeClr val="tx1"/>
              </a:buClr>
              <a:buFont typeface="+mj-lt"/>
              <a:buAutoNum type="arabicPeriod"/>
            </a:pPr>
            <a:endParaRPr lang="en-US" sz="2800" b="0" dirty="0" smtClean="0">
              <a:solidFill>
                <a:schemeClr val="tx1"/>
              </a:solidFill>
              <a:latin typeface="+mj-lt"/>
              <a:ea typeface="Roboto Light" pitchFamily="2" charset="0"/>
              <a:cs typeface="Open Sans Condensed" pitchFamily="34" charset="0"/>
            </a:endParaRPr>
          </a:p>
          <a:p>
            <a:pPr>
              <a:lnSpc>
                <a:spcPct val="150000"/>
              </a:lnSpc>
              <a:buClr>
                <a:schemeClr val="tx1"/>
              </a:buClr>
            </a:pPr>
            <a:endParaRPr lang="en" sz="2800" b="0" dirty="0" smtClean="0">
              <a:solidFill>
                <a:schemeClr val="tx1"/>
              </a:solidFill>
              <a:latin typeface="+mj-lt"/>
              <a:ea typeface="Roboto Light" pitchFamily="2" charset="0"/>
              <a:cs typeface="Open Sans Condensed" pitchFamily="34" charset="0"/>
            </a:endParaRPr>
          </a:p>
        </p:txBody>
      </p:sp>
      <p:sp>
        <p:nvSpPr>
          <p:cNvPr id="4" name="Title 4"/>
          <p:cNvSpPr txBox="1">
            <a:spLocks/>
          </p:cNvSpPr>
          <p:nvPr/>
        </p:nvSpPr>
        <p:spPr>
          <a:xfrm>
            <a:off x="529765" y="230428"/>
            <a:ext cx="8229600" cy="8229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3200" dirty="0">
              <a:latin typeface="Roboto Medium" pitchFamily="2" charset="0"/>
              <a:ea typeface="Roboto Medium" pitchFamily="2" charset="0"/>
              <a:cs typeface="Arial" pitchFamily="34" charset="0"/>
            </a:endParaRPr>
          </a:p>
        </p:txBody>
      </p:sp>
      <p:sp>
        <p:nvSpPr>
          <p:cNvPr id="17" name="Title 4"/>
          <p:cNvSpPr txBox="1">
            <a:spLocks/>
          </p:cNvSpPr>
          <p:nvPr/>
        </p:nvSpPr>
        <p:spPr>
          <a:xfrm>
            <a:off x="682165" y="318195"/>
            <a:ext cx="8229600" cy="8229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" sz="28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  <a:t>Annhilation relation for PWC signals</a:t>
            </a:r>
            <a:endParaRPr lang="en-US" sz="2800" dirty="0">
              <a:latin typeface="Roboto Medium" pitchFamily="2" charset="0"/>
              <a:ea typeface="Roboto Medium" pitchFamily="2" charset="0"/>
              <a:cs typeface="Arial" pitchFamily="34" charset="0"/>
            </a:endParaRPr>
          </a:p>
        </p:txBody>
      </p:sp>
      <p:pic>
        <p:nvPicPr>
          <p:cNvPr id="44" name="Picture 4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6773" y="2680106"/>
            <a:ext cx="5843016" cy="94183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9980" y="1299328"/>
            <a:ext cx="2106930" cy="352044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696" y="2027428"/>
            <a:ext cx="226695" cy="234696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0104" y="1979168"/>
            <a:ext cx="210693" cy="245364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3889247" y="3439848"/>
            <a:ext cx="43027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rPr>
              <a:t>a</a:t>
            </a:r>
            <a:r>
              <a:rPr lang="en-US" sz="2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rPr>
              <a:t>ny 1</a:t>
            </a:r>
            <a:r>
              <a:rPr lang="en-US" sz="2400" baseline="300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rPr>
              <a:t>st</a:t>
            </a:r>
            <a:r>
              <a:rPr lang="en-US" sz="2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rPr>
              <a:t> order partial derivative</a:t>
            </a:r>
            <a:endParaRPr lang="en-US" sz="2400" dirty="0">
              <a:solidFill>
                <a:schemeClr val="tx2">
                  <a:lumMod val="60000"/>
                  <a:lumOff val="40000"/>
                </a:schemeClr>
              </a:solidFill>
              <a:latin typeface="+mj-lt"/>
            </a:endParaRPr>
          </a:p>
        </p:txBody>
      </p:sp>
      <p:cxnSp>
        <p:nvCxnSpPr>
          <p:cNvPr id="42" name="Straight Connector 41"/>
          <p:cNvCxnSpPr>
            <a:endCxn id="40" idx="1"/>
          </p:cNvCxnSpPr>
          <p:nvPr/>
        </p:nvCxnSpPr>
        <p:spPr>
          <a:xfrm>
            <a:off x="3354020" y="3176289"/>
            <a:ext cx="535227" cy="4943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itle 4"/>
          <p:cNvSpPr txBox="1">
            <a:spLocks/>
          </p:cNvSpPr>
          <p:nvPr/>
        </p:nvSpPr>
        <p:spPr>
          <a:xfrm>
            <a:off x="1823310" y="4320218"/>
            <a:ext cx="8229600" cy="8229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800" dirty="0">
              <a:latin typeface="Roboto Medium" pitchFamily="2" charset="0"/>
              <a:ea typeface="Roboto Medium" pitchFamily="2" charset="0"/>
              <a:cs typeface="Arial" pitchFamily="34" charset="0"/>
            </a:endParaRPr>
          </a:p>
        </p:txBody>
      </p:sp>
      <p:grpSp>
        <p:nvGrpSpPr>
          <p:cNvPr id="66" name="Group 65"/>
          <p:cNvGrpSpPr/>
          <p:nvPr/>
        </p:nvGrpSpPr>
        <p:grpSpPr>
          <a:xfrm>
            <a:off x="4819261" y="4654500"/>
            <a:ext cx="1820012" cy="1819450"/>
            <a:chOff x="1831545" y="3392047"/>
            <a:chExt cx="2778264" cy="2777408"/>
          </a:xfrm>
          <a:solidFill>
            <a:schemeClr val="bg2">
              <a:lumMod val="95000"/>
            </a:schemeClr>
          </a:solidFill>
        </p:grpSpPr>
        <p:grpSp>
          <p:nvGrpSpPr>
            <p:cNvPr id="67" name="Group 66"/>
            <p:cNvGrpSpPr/>
            <p:nvPr/>
          </p:nvGrpSpPr>
          <p:grpSpPr>
            <a:xfrm>
              <a:off x="1848020" y="3409894"/>
              <a:ext cx="2761789" cy="2743086"/>
              <a:chOff x="3354020" y="3124505"/>
              <a:chExt cx="3678854" cy="3653940"/>
            </a:xfrm>
            <a:grpFill/>
          </p:grpSpPr>
          <p:sp>
            <p:nvSpPr>
              <p:cNvPr id="238" name="Rectangle 237"/>
              <p:cNvSpPr/>
              <p:nvPr/>
            </p:nvSpPr>
            <p:spPr>
              <a:xfrm>
                <a:off x="3354020" y="3124505"/>
                <a:ext cx="3653940" cy="3653940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39" name="Straight Connector 238"/>
              <p:cNvCxnSpPr/>
              <p:nvPr/>
            </p:nvCxnSpPr>
            <p:spPr>
              <a:xfrm>
                <a:off x="3354020" y="5864960"/>
                <a:ext cx="3653940" cy="0"/>
              </a:xfrm>
              <a:prstGeom prst="lin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Straight Connector 239"/>
              <p:cNvCxnSpPr/>
              <p:nvPr/>
            </p:nvCxnSpPr>
            <p:spPr>
              <a:xfrm>
                <a:off x="3358234" y="5560465"/>
                <a:ext cx="3649726" cy="0"/>
              </a:xfrm>
              <a:prstGeom prst="lin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Straight Connector 240"/>
              <p:cNvCxnSpPr/>
              <p:nvPr/>
            </p:nvCxnSpPr>
            <p:spPr>
              <a:xfrm>
                <a:off x="3354020" y="5255970"/>
                <a:ext cx="3653940" cy="0"/>
              </a:xfrm>
              <a:prstGeom prst="lin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Straight Connector 241"/>
              <p:cNvCxnSpPr/>
              <p:nvPr/>
            </p:nvCxnSpPr>
            <p:spPr>
              <a:xfrm>
                <a:off x="3354020" y="4951475"/>
                <a:ext cx="3653940" cy="576"/>
              </a:xfrm>
              <a:prstGeom prst="line">
                <a:avLst/>
              </a:prstGeom>
              <a:grpFill/>
              <a:ln w="19050"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Straight Connector 242"/>
              <p:cNvCxnSpPr/>
              <p:nvPr/>
            </p:nvCxnSpPr>
            <p:spPr>
              <a:xfrm flipH="1">
                <a:off x="5164551" y="3138209"/>
                <a:ext cx="16439" cy="3640236"/>
              </a:xfrm>
              <a:prstGeom prst="line">
                <a:avLst/>
              </a:prstGeom>
              <a:grpFill/>
              <a:ln w="19050"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Straight Connector 243"/>
              <p:cNvCxnSpPr/>
              <p:nvPr/>
            </p:nvCxnSpPr>
            <p:spPr>
              <a:xfrm>
                <a:off x="3963010" y="3124505"/>
                <a:ext cx="0" cy="3638871"/>
              </a:xfrm>
              <a:prstGeom prst="lin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Straight Connector 244"/>
              <p:cNvCxnSpPr/>
              <p:nvPr/>
            </p:nvCxnSpPr>
            <p:spPr>
              <a:xfrm>
                <a:off x="4267505" y="3139574"/>
                <a:ext cx="0" cy="3638871"/>
              </a:xfrm>
              <a:prstGeom prst="lin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Straight Connector 245"/>
              <p:cNvCxnSpPr/>
              <p:nvPr/>
            </p:nvCxnSpPr>
            <p:spPr>
              <a:xfrm>
                <a:off x="4572000" y="3139574"/>
                <a:ext cx="0" cy="3638871"/>
              </a:xfrm>
              <a:prstGeom prst="lin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Straight Connector 246"/>
              <p:cNvCxnSpPr/>
              <p:nvPr/>
            </p:nvCxnSpPr>
            <p:spPr>
              <a:xfrm>
                <a:off x="4876495" y="3139574"/>
                <a:ext cx="0" cy="3638871"/>
              </a:xfrm>
              <a:prstGeom prst="lin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Straight Connector 247"/>
              <p:cNvCxnSpPr/>
              <p:nvPr/>
            </p:nvCxnSpPr>
            <p:spPr>
              <a:xfrm>
                <a:off x="5485485" y="3139574"/>
                <a:ext cx="0" cy="3638871"/>
              </a:xfrm>
              <a:prstGeom prst="lin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Straight Connector 248"/>
              <p:cNvCxnSpPr/>
              <p:nvPr/>
            </p:nvCxnSpPr>
            <p:spPr>
              <a:xfrm>
                <a:off x="5789980" y="3139574"/>
                <a:ext cx="0" cy="3638871"/>
              </a:xfrm>
              <a:prstGeom prst="lin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Straight Connector 249"/>
              <p:cNvCxnSpPr/>
              <p:nvPr/>
            </p:nvCxnSpPr>
            <p:spPr>
              <a:xfrm>
                <a:off x="6094475" y="3139574"/>
                <a:ext cx="0" cy="3638871"/>
              </a:xfrm>
              <a:prstGeom prst="lin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Straight Connector 250"/>
              <p:cNvCxnSpPr/>
              <p:nvPr/>
            </p:nvCxnSpPr>
            <p:spPr>
              <a:xfrm>
                <a:off x="6398970" y="3139574"/>
                <a:ext cx="0" cy="3638871"/>
              </a:xfrm>
              <a:prstGeom prst="lin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Straight Connector 251"/>
              <p:cNvCxnSpPr/>
              <p:nvPr/>
            </p:nvCxnSpPr>
            <p:spPr>
              <a:xfrm>
                <a:off x="3354020" y="6169455"/>
                <a:ext cx="3678854" cy="0"/>
              </a:xfrm>
              <a:prstGeom prst="lin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Straight Connector 252"/>
              <p:cNvCxnSpPr/>
              <p:nvPr/>
            </p:nvCxnSpPr>
            <p:spPr>
              <a:xfrm>
                <a:off x="3354020" y="6473950"/>
                <a:ext cx="3678854" cy="0"/>
              </a:xfrm>
              <a:prstGeom prst="lin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Straight Connector 253"/>
              <p:cNvCxnSpPr/>
              <p:nvPr/>
            </p:nvCxnSpPr>
            <p:spPr>
              <a:xfrm>
                <a:off x="3354020" y="4037990"/>
                <a:ext cx="3653940" cy="0"/>
              </a:xfrm>
              <a:prstGeom prst="lin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Straight Connector 254"/>
              <p:cNvCxnSpPr/>
              <p:nvPr/>
            </p:nvCxnSpPr>
            <p:spPr>
              <a:xfrm>
                <a:off x="3358234" y="3733495"/>
                <a:ext cx="3649726" cy="0"/>
              </a:xfrm>
              <a:prstGeom prst="lin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Straight Connector 255"/>
              <p:cNvCxnSpPr/>
              <p:nvPr/>
            </p:nvCxnSpPr>
            <p:spPr>
              <a:xfrm>
                <a:off x="3354020" y="3429000"/>
                <a:ext cx="3653940" cy="0"/>
              </a:xfrm>
              <a:prstGeom prst="lin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" name="Straight Connector 256"/>
              <p:cNvCxnSpPr/>
              <p:nvPr/>
            </p:nvCxnSpPr>
            <p:spPr>
              <a:xfrm>
                <a:off x="3354020" y="4342485"/>
                <a:ext cx="3678854" cy="0"/>
              </a:xfrm>
              <a:prstGeom prst="lin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Straight Connector 257"/>
              <p:cNvCxnSpPr/>
              <p:nvPr/>
            </p:nvCxnSpPr>
            <p:spPr>
              <a:xfrm>
                <a:off x="3354020" y="4646980"/>
                <a:ext cx="3678854" cy="0"/>
              </a:xfrm>
              <a:prstGeom prst="lin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Straight Connector 258"/>
              <p:cNvCxnSpPr/>
              <p:nvPr/>
            </p:nvCxnSpPr>
            <p:spPr>
              <a:xfrm>
                <a:off x="6703465" y="3124505"/>
                <a:ext cx="0" cy="3638871"/>
              </a:xfrm>
              <a:prstGeom prst="lin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0" name="Straight Connector 259"/>
              <p:cNvCxnSpPr/>
              <p:nvPr/>
            </p:nvCxnSpPr>
            <p:spPr>
              <a:xfrm>
                <a:off x="3658515" y="3124505"/>
                <a:ext cx="0" cy="3638871"/>
              </a:xfrm>
              <a:prstGeom prst="lin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8" name="Group 67"/>
            <p:cNvGrpSpPr/>
            <p:nvPr/>
          </p:nvGrpSpPr>
          <p:grpSpPr>
            <a:xfrm>
              <a:off x="1831545" y="3392047"/>
              <a:ext cx="2777407" cy="2777408"/>
              <a:chOff x="3354020" y="3078786"/>
              <a:chExt cx="3699659" cy="3699659"/>
            </a:xfrm>
            <a:grpFill/>
          </p:grpSpPr>
          <p:sp>
            <p:nvSpPr>
              <p:cNvPr id="69" name="Oval 68"/>
              <p:cNvSpPr/>
              <p:nvPr/>
            </p:nvSpPr>
            <p:spPr>
              <a:xfrm>
                <a:off x="3658515" y="338328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Oval 69"/>
              <p:cNvSpPr/>
              <p:nvPr/>
            </p:nvSpPr>
            <p:spPr>
              <a:xfrm>
                <a:off x="3963010" y="338328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Oval 70"/>
              <p:cNvSpPr/>
              <p:nvPr/>
            </p:nvSpPr>
            <p:spPr>
              <a:xfrm>
                <a:off x="4267505" y="338328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Oval 71"/>
              <p:cNvSpPr/>
              <p:nvPr/>
            </p:nvSpPr>
            <p:spPr>
              <a:xfrm>
                <a:off x="4572000" y="338328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Oval 72"/>
              <p:cNvSpPr/>
              <p:nvPr/>
            </p:nvSpPr>
            <p:spPr>
              <a:xfrm>
                <a:off x="4876495" y="338328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Oval 73"/>
              <p:cNvSpPr/>
              <p:nvPr/>
            </p:nvSpPr>
            <p:spPr>
              <a:xfrm>
                <a:off x="5180990" y="338328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Oval 74"/>
              <p:cNvSpPr/>
              <p:nvPr/>
            </p:nvSpPr>
            <p:spPr>
              <a:xfrm>
                <a:off x="5485485" y="338328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Oval 75"/>
              <p:cNvSpPr/>
              <p:nvPr/>
            </p:nvSpPr>
            <p:spPr>
              <a:xfrm>
                <a:off x="5789980" y="338328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Oval 76"/>
              <p:cNvSpPr/>
              <p:nvPr/>
            </p:nvSpPr>
            <p:spPr>
              <a:xfrm>
                <a:off x="6094475" y="338328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Oval 77"/>
              <p:cNvSpPr/>
              <p:nvPr/>
            </p:nvSpPr>
            <p:spPr>
              <a:xfrm>
                <a:off x="6398970" y="338328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Oval 78"/>
              <p:cNvSpPr/>
              <p:nvPr/>
            </p:nvSpPr>
            <p:spPr>
              <a:xfrm>
                <a:off x="6703465" y="338328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Oval 79"/>
              <p:cNvSpPr/>
              <p:nvPr/>
            </p:nvSpPr>
            <p:spPr>
              <a:xfrm>
                <a:off x="3658515" y="368777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Oval 80"/>
              <p:cNvSpPr/>
              <p:nvPr/>
            </p:nvSpPr>
            <p:spPr>
              <a:xfrm>
                <a:off x="3963010" y="368777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Oval 81"/>
              <p:cNvSpPr/>
              <p:nvPr/>
            </p:nvSpPr>
            <p:spPr>
              <a:xfrm>
                <a:off x="4267505" y="368777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Oval 82"/>
              <p:cNvSpPr/>
              <p:nvPr/>
            </p:nvSpPr>
            <p:spPr>
              <a:xfrm>
                <a:off x="4572000" y="368777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Oval 83"/>
              <p:cNvSpPr/>
              <p:nvPr/>
            </p:nvSpPr>
            <p:spPr>
              <a:xfrm>
                <a:off x="4876495" y="368777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Oval 84"/>
              <p:cNvSpPr/>
              <p:nvPr/>
            </p:nvSpPr>
            <p:spPr>
              <a:xfrm>
                <a:off x="5180990" y="368777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Oval 85"/>
              <p:cNvSpPr/>
              <p:nvPr/>
            </p:nvSpPr>
            <p:spPr>
              <a:xfrm>
                <a:off x="5485485" y="368777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Oval 86"/>
              <p:cNvSpPr/>
              <p:nvPr/>
            </p:nvSpPr>
            <p:spPr>
              <a:xfrm>
                <a:off x="5789980" y="368777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Oval 87"/>
              <p:cNvSpPr/>
              <p:nvPr/>
            </p:nvSpPr>
            <p:spPr>
              <a:xfrm>
                <a:off x="6094475" y="368777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Oval 88"/>
              <p:cNvSpPr/>
              <p:nvPr/>
            </p:nvSpPr>
            <p:spPr>
              <a:xfrm>
                <a:off x="6398970" y="368777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Oval 89"/>
              <p:cNvSpPr/>
              <p:nvPr/>
            </p:nvSpPr>
            <p:spPr>
              <a:xfrm>
                <a:off x="6703465" y="368777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Oval 90"/>
              <p:cNvSpPr/>
              <p:nvPr/>
            </p:nvSpPr>
            <p:spPr>
              <a:xfrm>
                <a:off x="3658515" y="399227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Oval 91"/>
              <p:cNvSpPr/>
              <p:nvPr/>
            </p:nvSpPr>
            <p:spPr>
              <a:xfrm>
                <a:off x="3963010" y="399227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Oval 92"/>
              <p:cNvSpPr/>
              <p:nvPr/>
            </p:nvSpPr>
            <p:spPr>
              <a:xfrm>
                <a:off x="4267505" y="399227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Oval 93"/>
              <p:cNvSpPr/>
              <p:nvPr/>
            </p:nvSpPr>
            <p:spPr>
              <a:xfrm>
                <a:off x="4572000" y="399227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Oval 94"/>
              <p:cNvSpPr/>
              <p:nvPr/>
            </p:nvSpPr>
            <p:spPr>
              <a:xfrm>
                <a:off x="4876495" y="399227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Oval 95"/>
              <p:cNvSpPr/>
              <p:nvPr/>
            </p:nvSpPr>
            <p:spPr>
              <a:xfrm>
                <a:off x="5180990" y="399227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Oval 96"/>
              <p:cNvSpPr/>
              <p:nvPr/>
            </p:nvSpPr>
            <p:spPr>
              <a:xfrm>
                <a:off x="5485485" y="399227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Oval 97"/>
              <p:cNvSpPr/>
              <p:nvPr/>
            </p:nvSpPr>
            <p:spPr>
              <a:xfrm>
                <a:off x="5789980" y="399227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Oval 98"/>
              <p:cNvSpPr/>
              <p:nvPr/>
            </p:nvSpPr>
            <p:spPr>
              <a:xfrm>
                <a:off x="6094475" y="399227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Oval 99"/>
              <p:cNvSpPr/>
              <p:nvPr/>
            </p:nvSpPr>
            <p:spPr>
              <a:xfrm>
                <a:off x="6398970" y="399227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Oval 100"/>
              <p:cNvSpPr/>
              <p:nvPr/>
            </p:nvSpPr>
            <p:spPr>
              <a:xfrm>
                <a:off x="6703465" y="399227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Oval 101"/>
              <p:cNvSpPr/>
              <p:nvPr/>
            </p:nvSpPr>
            <p:spPr>
              <a:xfrm>
                <a:off x="3658515" y="429676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Oval 102"/>
              <p:cNvSpPr/>
              <p:nvPr/>
            </p:nvSpPr>
            <p:spPr>
              <a:xfrm>
                <a:off x="3963010" y="429676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Oval 103"/>
              <p:cNvSpPr/>
              <p:nvPr/>
            </p:nvSpPr>
            <p:spPr>
              <a:xfrm>
                <a:off x="4267505" y="429676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Oval 104"/>
              <p:cNvSpPr/>
              <p:nvPr/>
            </p:nvSpPr>
            <p:spPr>
              <a:xfrm>
                <a:off x="4572000" y="429676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Oval 105"/>
              <p:cNvSpPr/>
              <p:nvPr/>
            </p:nvSpPr>
            <p:spPr>
              <a:xfrm>
                <a:off x="4876495" y="429676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Oval 106"/>
              <p:cNvSpPr/>
              <p:nvPr/>
            </p:nvSpPr>
            <p:spPr>
              <a:xfrm>
                <a:off x="5180990" y="429676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Oval 107"/>
              <p:cNvSpPr/>
              <p:nvPr/>
            </p:nvSpPr>
            <p:spPr>
              <a:xfrm>
                <a:off x="5485485" y="429676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Oval 108"/>
              <p:cNvSpPr/>
              <p:nvPr/>
            </p:nvSpPr>
            <p:spPr>
              <a:xfrm>
                <a:off x="5789980" y="429676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Oval 109"/>
              <p:cNvSpPr/>
              <p:nvPr/>
            </p:nvSpPr>
            <p:spPr>
              <a:xfrm>
                <a:off x="6094475" y="429676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Oval 110"/>
              <p:cNvSpPr/>
              <p:nvPr/>
            </p:nvSpPr>
            <p:spPr>
              <a:xfrm>
                <a:off x="6398970" y="429676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Oval 111"/>
              <p:cNvSpPr/>
              <p:nvPr/>
            </p:nvSpPr>
            <p:spPr>
              <a:xfrm>
                <a:off x="6703465" y="429676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Oval 112"/>
              <p:cNvSpPr/>
              <p:nvPr/>
            </p:nvSpPr>
            <p:spPr>
              <a:xfrm>
                <a:off x="3658515" y="460126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Oval 113"/>
              <p:cNvSpPr/>
              <p:nvPr/>
            </p:nvSpPr>
            <p:spPr>
              <a:xfrm>
                <a:off x="3963010" y="460126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Oval 114"/>
              <p:cNvSpPr/>
              <p:nvPr/>
            </p:nvSpPr>
            <p:spPr>
              <a:xfrm>
                <a:off x="4267505" y="460126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Oval 115"/>
              <p:cNvSpPr/>
              <p:nvPr/>
            </p:nvSpPr>
            <p:spPr>
              <a:xfrm>
                <a:off x="4572000" y="460126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Oval 116"/>
              <p:cNvSpPr/>
              <p:nvPr/>
            </p:nvSpPr>
            <p:spPr>
              <a:xfrm>
                <a:off x="4876495" y="460126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Oval 117"/>
              <p:cNvSpPr/>
              <p:nvPr/>
            </p:nvSpPr>
            <p:spPr>
              <a:xfrm>
                <a:off x="5180990" y="460126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Oval 118"/>
              <p:cNvSpPr/>
              <p:nvPr/>
            </p:nvSpPr>
            <p:spPr>
              <a:xfrm>
                <a:off x="5485485" y="460126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Oval 119"/>
              <p:cNvSpPr/>
              <p:nvPr/>
            </p:nvSpPr>
            <p:spPr>
              <a:xfrm>
                <a:off x="5789980" y="460126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Oval 120"/>
              <p:cNvSpPr/>
              <p:nvPr/>
            </p:nvSpPr>
            <p:spPr>
              <a:xfrm>
                <a:off x="6094475" y="460126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Oval 121"/>
              <p:cNvSpPr/>
              <p:nvPr/>
            </p:nvSpPr>
            <p:spPr>
              <a:xfrm>
                <a:off x="6398970" y="460126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Oval 122"/>
              <p:cNvSpPr/>
              <p:nvPr/>
            </p:nvSpPr>
            <p:spPr>
              <a:xfrm>
                <a:off x="6703465" y="460126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Oval 123"/>
              <p:cNvSpPr/>
              <p:nvPr/>
            </p:nvSpPr>
            <p:spPr>
              <a:xfrm>
                <a:off x="3658515" y="490575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Oval 124"/>
              <p:cNvSpPr/>
              <p:nvPr/>
            </p:nvSpPr>
            <p:spPr>
              <a:xfrm>
                <a:off x="3963010" y="490575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Oval 125"/>
              <p:cNvSpPr/>
              <p:nvPr/>
            </p:nvSpPr>
            <p:spPr>
              <a:xfrm>
                <a:off x="4267505" y="490575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Oval 126"/>
              <p:cNvSpPr/>
              <p:nvPr/>
            </p:nvSpPr>
            <p:spPr>
              <a:xfrm>
                <a:off x="4572000" y="490575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Oval 127"/>
              <p:cNvSpPr/>
              <p:nvPr/>
            </p:nvSpPr>
            <p:spPr>
              <a:xfrm>
                <a:off x="4876495" y="490575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Oval 128"/>
              <p:cNvSpPr/>
              <p:nvPr/>
            </p:nvSpPr>
            <p:spPr>
              <a:xfrm>
                <a:off x="5180990" y="490575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Oval 129"/>
              <p:cNvSpPr/>
              <p:nvPr/>
            </p:nvSpPr>
            <p:spPr>
              <a:xfrm>
                <a:off x="5485485" y="490575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Oval 130"/>
              <p:cNvSpPr/>
              <p:nvPr/>
            </p:nvSpPr>
            <p:spPr>
              <a:xfrm>
                <a:off x="5789980" y="490575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Oval 131"/>
              <p:cNvSpPr/>
              <p:nvPr/>
            </p:nvSpPr>
            <p:spPr>
              <a:xfrm>
                <a:off x="6094475" y="490575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Oval 132"/>
              <p:cNvSpPr/>
              <p:nvPr/>
            </p:nvSpPr>
            <p:spPr>
              <a:xfrm>
                <a:off x="6398970" y="490575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Oval 133"/>
              <p:cNvSpPr/>
              <p:nvPr/>
            </p:nvSpPr>
            <p:spPr>
              <a:xfrm>
                <a:off x="6703465" y="490575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Oval 134"/>
              <p:cNvSpPr/>
              <p:nvPr/>
            </p:nvSpPr>
            <p:spPr>
              <a:xfrm>
                <a:off x="3658515" y="521025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Oval 135"/>
              <p:cNvSpPr/>
              <p:nvPr/>
            </p:nvSpPr>
            <p:spPr>
              <a:xfrm>
                <a:off x="3963010" y="521025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Oval 136"/>
              <p:cNvSpPr/>
              <p:nvPr/>
            </p:nvSpPr>
            <p:spPr>
              <a:xfrm>
                <a:off x="4267505" y="521025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Oval 137"/>
              <p:cNvSpPr/>
              <p:nvPr/>
            </p:nvSpPr>
            <p:spPr>
              <a:xfrm>
                <a:off x="4572000" y="521025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Oval 138"/>
              <p:cNvSpPr/>
              <p:nvPr/>
            </p:nvSpPr>
            <p:spPr>
              <a:xfrm>
                <a:off x="4876495" y="521025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Oval 139"/>
              <p:cNvSpPr/>
              <p:nvPr/>
            </p:nvSpPr>
            <p:spPr>
              <a:xfrm>
                <a:off x="5180990" y="521025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Oval 140"/>
              <p:cNvSpPr/>
              <p:nvPr/>
            </p:nvSpPr>
            <p:spPr>
              <a:xfrm>
                <a:off x="5485485" y="521025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Oval 141"/>
              <p:cNvSpPr/>
              <p:nvPr/>
            </p:nvSpPr>
            <p:spPr>
              <a:xfrm>
                <a:off x="5789980" y="521025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Oval 142"/>
              <p:cNvSpPr/>
              <p:nvPr/>
            </p:nvSpPr>
            <p:spPr>
              <a:xfrm>
                <a:off x="6094475" y="521025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Oval 143"/>
              <p:cNvSpPr/>
              <p:nvPr/>
            </p:nvSpPr>
            <p:spPr>
              <a:xfrm>
                <a:off x="6398970" y="521025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Oval 144"/>
              <p:cNvSpPr/>
              <p:nvPr/>
            </p:nvSpPr>
            <p:spPr>
              <a:xfrm>
                <a:off x="6703465" y="521025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Oval 145"/>
              <p:cNvSpPr/>
              <p:nvPr/>
            </p:nvSpPr>
            <p:spPr>
              <a:xfrm>
                <a:off x="3658515" y="551474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Oval 146"/>
              <p:cNvSpPr/>
              <p:nvPr/>
            </p:nvSpPr>
            <p:spPr>
              <a:xfrm>
                <a:off x="3963010" y="551474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Oval 147"/>
              <p:cNvSpPr/>
              <p:nvPr/>
            </p:nvSpPr>
            <p:spPr>
              <a:xfrm>
                <a:off x="4267505" y="551474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Oval 148"/>
              <p:cNvSpPr/>
              <p:nvPr/>
            </p:nvSpPr>
            <p:spPr>
              <a:xfrm>
                <a:off x="4572000" y="551474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Oval 149"/>
              <p:cNvSpPr/>
              <p:nvPr/>
            </p:nvSpPr>
            <p:spPr>
              <a:xfrm>
                <a:off x="4876495" y="551474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Oval 150"/>
              <p:cNvSpPr/>
              <p:nvPr/>
            </p:nvSpPr>
            <p:spPr>
              <a:xfrm>
                <a:off x="5180990" y="551474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Oval 151"/>
              <p:cNvSpPr/>
              <p:nvPr/>
            </p:nvSpPr>
            <p:spPr>
              <a:xfrm>
                <a:off x="5485485" y="551474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Oval 152"/>
              <p:cNvSpPr/>
              <p:nvPr/>
            </p:nvSpPr>
            <p:spPr>
              <a:xfrm>
                <a:off x="5789980" y="551474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Oval 153"/>
              <p:cNvSpPr/>
              <p:nvPr/>
            </p:nvSpPr>
            <p:spPr>
              <a:xfrm>
                <a:off x="6094475" y="551474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Oval 154"/>
              <p:cNvSpPr/>
              <p:nvPr/>
            </p:nvSpPr>
            <p:spPr>
              <a:xfrm>
                <a:off x="6398970" y="551474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Oval 155"/>
              <p:cNvSpPr/>
              <p:nvPr/>
            </p:nvSpPr>
            <p:spPr>
              <a:xfrm>
                <a:off x="6703465" y="551474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Oval 156"/>
              <p:cNvSpPr/>
              <p:nvPr/>
            </p:nvSpPr>
            <p:spPr>
              <a:xfrm>
                <a:off x="3658515" y="581924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Oval 157"/>
              <p:cNvSpPr/>
              <p:nvPr/>
            </p:nvSpPr>
            <p:spPr>
              <a:xfrm>
                <a:off x="3963010" y="581924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Oval 158"/>
              <p:cNvSpPr/>
              <p:nvPr/>
            </p:nvSpPr>
            <p:spPr>
              <a:xfrm>
                <a:off x="4267505" y="581924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Oval 159"/>
              <p:cNvSpPr/>
              <p:nvPr/>
            </p:nvSpPr>
            <p:spPr>
              <a:xfrm>
                <a:off x="4572000" y="581924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Oval 160"/>
              <p:cNvSpPr/>
              <p:nvPr/>
            </p:nvSpPr>
            <p:spPr>
              <a:xfrm>
                <a:off x="4876495" y="581924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Oval 161"/>
              <p:cNvSpPr/>
              <p:nvPr/>
            </p:nvSpPr>
            <p:spPr>
              <a:xfrm>
                <a:off x="5180990" y="581924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Oval 162"/>
              <p:cNvSpPr/>
              <p:nvPr/>
            </p:nvSpPr>
            <p:spPr>
              <a:xfrm>
                <a:off x="5485485" y="581924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Oval 163"/>
              <p:cNvSpPr/>
              <p:nvPr/>
            </p:nvSpPr>
            <p:spPr>
              <a:xfrm>
                <a:off x="5789980" y="581924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Oval 164"/>
              <p:cNvSpPr/>
              <p:nvPr/>
            </p:nvSpPr>
            <p:spPr>
              <a:xfrm>
                <a:off x="6094475" y="581924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Oval 165"/>
              <p:cNvSpPr/>
              <p:nvPr/>
            </p:nvSpPr>
            <p:spPr>
              <a:xfrm>
                <a:off x="6398970" y="581924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Oval 166"/>
              <p:cNvSpPr/>
              <p:nvPr/>
            </p:nvSpPr>
            <p:spPr>
              <a:xfrm>
                <a:off x="6703465" y="581924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Oval 167"/>
              <p:cNvSpPr/>
              <p:nvPr/>
            </p:nvSpPr>
            <p:spPr>
              <a:xfrm>
                <a:off x="3658515" y="612373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9" name="Oval 168"/>
              <p:cNvSpPr/>
              <p:nvPr/>
            </p:nvSpPr>
            <p:spPr>
              <a:xfrm>
                <a:off x="3963010" y="612373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0" name="Oval 169"/>
              <p:cNvSpPr/>
              <p:nvPr/>
            </p:nvSpPr>
            <p:spPr>
              <a:xfrm>
                <a:off x="4267505" y="612373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1" name="Oval 170"/>
              <p:cNvSpPr/>
              <p:nvPr/>
            </p:nvSpPr>
            <p:spPr>
              <a:xfrm>
                <a:off x="4572000" y="612373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2" name="Oval 171"/>
              <p:cNvSpPr/>
              <p:nvPr/>
            </p:nvSpPr>
            <p:spPr>
              <a:xfrm>
                <a:off x="4876495" y="612373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3" name="Oval 172"/>
              <p:cNvSpPr/>
              <p:nvPr/>
            </p:nvSpPr>
            <p:spPr>
              <a:xfrm>
                <a:off x="5180990" y="612373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4" name="Oval 173"/>
              <p:cNvSpPr/>
              <p:nvPr/>
            </p:nvSpPr>
            <p:spPr>
              <a:xfrm>
                <a:off x="5485485" y="612373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5" name="Oval 174"/>
              <p:cNvSpPr/>
              <p:nvPr/>
            </p:nvSpPr>
            <p:spPr>
              <a:xfrm>
                <a:off x="5789980" y="612373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" name="Oval 175"/>
              <p:cNvSpPr/>
              <p:nvPr/>
            </p:nvSpPr>
            <p:spPr>
              <a:xfrm>
                <a:off x="6094475" y="612373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7" name="Oval 176"/>
              <p:cNvSpPr/>
              <p:nvPr/>
            </p:nvSpPr>
            <p:spPr>
              <a:xfrm>
                <a:off x="6398970" y="612373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8" name="Oval 177"/>
              <p:cNvSpPr/>
              <p:nvPr/>
            </p:nvSpPr>
            <p:spPr>
              <a:xfrm>
                <a:off x="6703465" y="612373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9" name="Oval 178"/>
              <p:cNvSpPr/>
              <p:nvPr/>
            </p:nvSpPr>
            <p:spPr>
              <a:xfrm>
                <a:off x="3658515" y="642823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0" name="Oval 179"/>
              <p:cNvSpPr/>
              <p:nvPr/>
            </p:nvSpPr>
            <p:spPr>
              <a:xfrm>
                <a:off x="3963010" y="642823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1" name="Oval 180"/>
              <p:cNvSpPr/>
              <p:nvPr/>
            </p:nvSpPr>
            <p:spPr>
              <a:xfrm>
                <a:off x="4267505" y="642823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2" name="Oval 181"/>
              <p:cNvSpPr/>
              <p:nvPr/>
            </p:nvSpPr>
            <p:spPr>
              <a:xfrm>
                <a:off x="4572000" y="642823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3" name="Oval 182"/>
              <p:cNvSpPr/>
              <p:nvPr/>
            </p:nvSpPr>
            <p:spPr>
              <a:xfrm>
                <a:off x="4876495" y="642823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4" name="Oval 183"/>
              <p:cNvSpPr/>
              <p:nvPr/>
            </p:nvSpPr>
            <p:spPr>
              <a:xfrm>
                <a:off x="5180990" y="642823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5" name="Oval 184"/>
              <p:cNvSpPr/>
              <p:nvPr/>
            </p:nvSpPr>
            <p:spPr>
              <a:xfrm>
                <a:off x="5485485" y="642823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6" name="Oval 185"/>
              <p:cNvSpPr/>
              <p:nvPr/>
            </p:nvSpPr>
            <p:spPr>
              <a:xfrm>
                <a:off x="5789980" y="642823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7" name="Oval 186"/>
              <p:cNvSpPr/>
              <p:nvPr/>
            </p:nvSpPr>
            <p:spPr>
              <a:xfrm>
                <a:off x="6094475" y="642823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8" name="Oval 187"/>
              <p:cNvSpPr/>
              <p:nvPr/>
            </p:nvSpPr>
            <p:spPr>
              <a:xfrm>
                <a:off x="6398970" y="642823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9" name="Oval 188"/>
              <p:cNvSpPr/>
              <p:nvPr/>
            </p:nvSpPr>
            <p:spPr>
              <a:xfrm>
                <a:off x="6703465" y="642823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0" name="Oval 189"/>
              <p:cNvSpPr/>
              <p:nvPr/>
            </p:nvSpPr>
            <p:spPr>
              <a:xfrm>
                <a:off x="3658515" y="307878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1" name="Oval 190"/>
              <p:cNvSpPr/>
              <p:nvPr/>
            </p:nvSpPr>
            <p:spPr>
              <a:xfrm>
                <a:off x="3963010" y="307878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2" name="Oval 191"/>
              <p:cNvSpPr/>
              <p:nvPr/>
            </p:nvSpPr>
            <p:spPr>
              <a:xfrm>
                <a:off x="4267505" y="307878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3" name="Oval 192"/>
              <p:cNvSpPr/>
              <p:nvPr/>
            </p:nvSpPr>
            <p:spPr>
              <a:xfrm>
                <a:off x="4572000" y="307878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4" name="Oval 193"/>
              <p:cNvSpPr/>
              <p:nvPr/>
            </p:nvSpPr>
            <p:spPr>
              <a:xfrm>
                <a:off x="4876495" y="307878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5" name="Oval 194"/>
              <p:cNvSpPr/>
              <p:nvPr/>
            </p:nvSpPr>
            <p:spPr>
              <a:xfrm>
                <a:off x="5180990" y="307878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6" name="Oval 195"/>
              <p:cNvSpPr/>
              <p:nvPr/>
            </p:nvSpPr>
            <p:spPr>
              <a:xfrm>
                <a:off x="5485485" y="307878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7" name="Oval 196"/>
              <p:cNvSpPr/>
              <p:nvPr/>
            </p:nvSpPr>
            <p:spPr>
              <a:xfrm>
                <a:off x="5789980" y="307878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8" name="Oval 197"/>
              <p:cNvSpPr/>
              <p:nvPr/>
            </p:nvSpPr>
            <p:spPr>
              <a:xfrm>
                <a:off x="6094475" y="307878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9" name="Oval 198"/>
              <p:cNvSpPr/>
              <p:nvPr/>
            </p:nvSpPr>
            <p:spPr>
              <a:xfrm>
                <a:off x="6398970" y="307878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0" name="Oval 199"/>
              <p:cNvSpPr/>
              <p:nvPr/>
            </p:nvSpPr>
            <p:spPr>
              <a:xfrm>
                <a:off x="6703465" y="307878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1" name="Oval 200"/>
              <p:cNvSpPr/>
              <p:nvPr/>
            </p:nvSpPr>
            <p:spPr>
              <a:xfrm>
                <a:off x="3658515" y="673272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2" name="Oval 201"/>
              <p:cNvSpPr/>
              <p:nvPr/>
            </p:nvSpPr>
            <p:spPr>
              <a:xfrm>
                <a:off x="3963010" y="673272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3" name="Oval 202"/>
              <p:cNvSpPr/>
              <p:nvPr/>
            </p:nvSpPr>
            <p:spPr>
              <a:xfrm>
                <a:off x="4267505" y="673272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4" name="Oval 203"/>
              <p:cNvSpPr/>
              <p:nvPr/>
            </p:nvSpPr>
            <p:spPr>
              <a:xfrm>
                <a:off x="4572000" y="673272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5" name="Oval 204"/>
              <p:cNvSpPr/>
              <p:nvPr/>
            </p:nvSpPr>
            <p:spPr>
              <a:xfrm>
                <a:off x="4876495" y="673272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6" name="Oval 205"/>
              <p:cNvSpPr/>
              <p:nvPr/>
            </p:nvSpPr>
            <p:spPr>
              <a:xfrm>
                <a:off x="5180990" y="673272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7" name="Oval 206"/>
              <p:cNvSpPr/>
              <p:nvPr/>
            </p:nvSpPr>
            <p:spPr>
              <a:xfrm>
                <a:off x="5485485" y="673272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8" name="Oval 207"/>
              <p:cNvSpPr/>
              <p:nvPr/>
            </p:nvSpPr>
            <p:spPr>
              <a:xfrm>
                <a:off x="5789980" y="673272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9" name="Oval 208"/>
              <p:cNvSpPr/>
              <p:nvPr/>
            </p:nvSpPr>
            <p:spPr>
              <a:xfrm>
                <a:off x="6094475" y="673272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0" name="Oval 209"/>
              <p:cNvSpPr/>
              <p:nvPr/>
            </p:nvSpPr>
            <p:spPr>
              <a:xfrm>
                <a:off x="6398970" y="673272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1" name="Oval 210"/>
              <p:cNvSpPr/>
              <p:nvPr/>
            </p:nvSpPr>
            <p:spPr>
              <a:xfrm>
                <a:off x="6703465" y="673272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2" name="Oval 211"/>
              <p:cNvSpPr/>
              <p:nvPr/>
            </p:nvSpPr>
            <p:spPr>
              <a:xfrm>
                <a:off x="7007960" y="338328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3" name="Oval 212"/>
              <p:cNvSpPr/>
              <p:nvPr/>
            </p:nvSpPr>
            <p:spPr>
              <a:xfrm>
                <a:off x="7007960" y="368777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4" name="Oval 213"/>
              <p:cNvSpPr/>
              <p:nvPr/>
            </p:nvSpPr>
            <p:spPr>
              <a:xfrm>
                <a:off x="7007960" y="399227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5" name="Oval 214"/>
              <p:cNvSpPr/>
              <p:nvPr/>
            </p:nvSpPr>
            <p:spPr>
              <a:xfrm>
                <a:off x="7007960" y="429676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6" name="Oval 215"/>
              <p:cNvSpPr/>
              <p:nvPr/>
            </p:nvSpPr>
            <p:spPr>
              <a:xfrm>
                <a:off x="7007960" y="460126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7" name="Oval 216"/>
              <p:cNvSpPr/>
              <p:nvPr/>
            </p:nvSpPr>
            <p:spPr>
              <a:xfrm>
                <a:off x="7007960" y="490575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8" name="Oval 217"/>
              <p:cNvSpPr/>
              <p:nvPr/>
            </p:nvSpPr>
            <p:spPr>
              <a:xfrm>
                <a:off x="7007960" y="521025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9" name="Oval 218"/>
              <p:cNvSpPr/>
              <p:nvPr/>
            </p:nvSpPr>
            <p:spPr>
              <a:xfrm>
                <a:off x="7007960" y="551474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0" name="Oval 219"/>
              <p:cNvSpPr/>
              <p:nvPr/>
            </p:nvSpPr>
            <p:spPr>
              <a:xfrm>
                <a:off x="7007960" y="581924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1" name="Oval 220"/>
              <p:cNvSpPr/>
              <p:nvPr/>
            </p:nvSpPr>
            <p:spPr>
              <a:xfrm>
                <a:off x="7007960" y="612373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2" name="Oval 221"/>
              <p:cNvSpPr/>
              <p:nvPr/>
            </p:nvSpPr>
            <p:spPr>
              <a:xfrm>
                <a:off x="7007960" y="642823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3" name="Oval 222"/>
              <p:cNvSpPr/>
              <p:nvPr/>
            </p:nvSpPr>
            <p:spPr>
              <a:xfrm>
                <a:off x="7007960" y="307878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4" name="Oval 223"/>
              <p:cNvSpPr/>
              <p:nvPr/>
            </p:nvSpPr>
            <p:spPr>
              <a:xfrm>
                <a:off x="7007960" y="673272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5" name="Oval 224"/>
              <p:cNvSpPr/>
              <p:nvPr/>
            </p:nvSpPr>
            <p:spPr>
              <a:xfrm>
                <a:off x="3354020" y="338328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6" name="Oval 225"/>
              <p:cNvSpPr/>
              <p:nvPr/>
            </p:nvSpPr>
            <p:spPr>
              <a:xfrm>
                <a:off x="3354020" y="368777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7" name="Oval 226"/>
              <p:cNvSpPr/>
              <p:nvPr/>
            </p:nvSpPr>
            <p:spPr>
              <a:xfrm>
                <a:off x="3354020" y="399227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8" name="Oval 227"/>
              <p:cNvSpPr/>
              <p:nvPr/>
            </p:nvSpPr>
            <p:spPr>
              <a:xfrm>
                <a:off x="3354020" y="429676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9" name="Oval 228"/>
              <p:cNvSpPr/>
              <p:nvPr/>
            </p:nvSpPr>
            <p:spPr>
              <a:xfrm>
                <a:off x="3354020" y="460126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0" name="Oval 229"/>
              <p:cNvSpPr/>
              <p:nvPr/>
            </p:nvSpPr>
            <p:spPr>
              <a:xfrm>
                <a:off x="3354020" y="490575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1" name="Oval 230"/>
              <p:cNvSpPr/>
              <p:nvPr/>
            </p:nvSpPr>
            <p:spPr>
              <a:xfrm>
                <a:off x="3354020" y="521025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2" name="Oval 231"/>
              <p:cNvSpPr/>
              <p:nvPr/>
            </p:nvSpPr>
            <p:spPr>
              <a:xfrm>
                <a:off x="3354020" y="551474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3" name="Oval 232"/>
              <p:cNvSpPr/>
              <p:nvPr/>
            </p:nvSpPr>
            <p:spPr>
              <a:xfrm>
                <a:off x="3354020" y="581924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4" name="Oval 233"/>
              <p:cNvSpPr/>
              <p:nvPr/>
            </p:nvSpPr>
            <p:spPr>
              <a:xfrm>
                <a:off x="3354020" y="612373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5" name="Oval 234"/>
              <p:cNvSpPr/>
              <p:nvPr/>
            </p:nvSpPr>
            <p:spPr>
              <a:xfrm>
                <a:off x="3354020" y="642823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6" name="Oval 235"/>
              <p:cNvSpPr/>
              <p:nvPr/>
            </p:nvSpPr>
            <p:spPr>
              <a:xfrm>
                <a:off x="3354020" y="307878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7" name="Oval 236"/>
              <p:cNvSpPr/>
              <p:nvPr/>
            </p:nvSpPr>
            <p:spPr>
              <a:xfrm>
                <a:off x="3354020" y="673272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63" name="Rectangle 262"/>
          <p:cNvSpPr/>
          <p:nvPr/>
        </p:nvSpPr>
        <p:spPr>
          <a:xfrm>
            <a:off x="5429492" y="5275974"/>
            <a:ext cx="587748" cy="576504"/>
          </a:xfrm>
          <a:prstGeom prst="rect">
            <a:avLst/>
          </a:prstGeom>
          <a:solidFill>
            <a:srgbClr val="C00000">
              <a:alpha val="20000"/>
            </a:srgbClr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4" name="Picture 26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9148" y="5441543"/>
            <a:ext cx="210693" cy="245364"/>
          </a:xfrm>
          <a:prstGeom prst="rect">
            <a:avLst/>
          </a:prstGeom>
        </p:spPr>
      </p:pic>
      <p:pic>
        <p:nvPicPr>
          <p:cNvPr id="276" name="Picture 275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8197" y="5354291"/>
            <a:ext cx="760095" cy="336042"/>
          </a:xfrm>
          <a:prstGeom prst="rect">
            <a:avLst/>
          </a:prstGeom>
        </p:spPr>
      </p:pic>
      <p:grpSp>
        <p:nvGrpSpPr>
          <p:cNvPr id="266" name="Group 265"/>
          <p:cNvGrpSpPr/>
          <p:nvPr/>
        </p:nvGrpSpPr>
        <p:grpSpPr>
          <a:xfrm>
            <a:off x="1831545" y="5029067"/>
            <a:ext cx="2371456" cy="1241537"/>
            <a:chOff x="5515955" y="3045066"/>
            <a:chExt cx="3713464" cy="1944123"/>
          </a:xfrm>
        </p:grpSpPr>
        <p:pic>
          <p:nvPicPr>
            <p:cNvPr id="267" name="Picture 266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41139" y="3968405"/>
              <a:ext cx="100154" cy="101823"/>
            </a:xfrm>
            <a:prstGeom prst="rect">
              <a:avLst/>
            </a:prstGeom>
          </p:spPr>
        </p:pic>
        <p:pic>
          <p:nvPicPr>
            <p:cNvPr id="268" name="Picture 267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42759" y="3428755"/>
              <a:ext cx="100154" cy="146892"/>
            </a:xfrm>
            <a:prstGeom prst="rect">
              <a:avLst/>
            </a:prstGeom>
          </p:spPr>
        </p:pic>
        <p:cxnSp>
          <p:nvCxnSpPr>
            <p:cNvPr id="269" name="Straight Connector 268"/>
            <p:cNvCxnSpPr/>
            <p:nvPr/>
          </p:nvCxnSpPr>
          <p:spPr>
            <a:xfrm>
              <a:off x="5667295" y="3757980"/>
              <a:ext cx="566290" cy="263166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/>
          </p:nvCxnSpPr>
          <p:spPr>
            <a:xfrm flipV="1">
              <a:off x="5634124" y="3587023"/>
              <a:ext cx="614030" cy="171622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/>
          </p:nvCxnSpPr>
          <p:spPr>
            <a:xfrm flipV="1">
              <a:off x="5647853" y="3245985"/>
              <a:ext cx="0" cy="523860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72" name="Picture 271"/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5955" y="3327174"/>
              <a:ext cx="91808" cy="101823"/>
            </a:xfrm>
            <a:prstGeom prst="rect">
              <a:avLst/>
            </a:prstGeom>
          </p:spPr>
        </p:pic>
        <p:pic>
          <p:nvPicPr>
            <p:cNvPr id="273" name="Picture 272"/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47853" y="3045066"/>
              <a:ext cx="3581566" cy="1944123"/>
            </a:xfrm>
            <a:prstGeom prst="rect">
              <a:avLst/>
            </a:prstGeom>
          </p:spPr>
        </p:pic>
      </p:grpSp>
      <p:cxnSp>
        <p:nvCxnSpPr>
          <p:cNvPr id="274" name="Straight Arrow Connector 273"/>
          <p:cNvCxnSpPr/>
          <p:nvPr/>
        </p:nvCxnSpPr>
        <p:spPr>
          <a:xfrm>
            <a:off x="3871397" y="5522910"/>
            <a:ext cx="1497203" cy="0"/>
          </a:xfrm>
          <a:prstGeom prst="straightConnector1">
            <a:avLst/>
          </a:prstGeom>
          <a:ln w="571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5" name="Picture 274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8948" y="5103742"/>
            <a:ext cx="464820" cy="36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154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/>
          <p:cNvSpPr/>
          <p:nvPr/>
        </p:nvSpPr>
        <p:spPr>
          <a:xfrm>
            <a:off x="4574" y="1053388"/>
            <a:ext cx="9139425" cy="316654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Shape 41"/>
          <p:cNvSpPr txBox="1">
            <a:spLocks/>
          </p:cNvSpPr>
          <p:nvPr/>
        </p:nvSpPr>
        <p:spPr>
          <a:xfrm>
            <a:off x="693651" y="993040"/>
            <a:ext cx="8534400" cy="406262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-US" sz="2800" b="0" i="1" dirty="0" smtClean="0">
                <a:solidFill>
                  <a:schemeClr val="tx1"/>
                </a:solidFill>
                <a:latin typeface="+mj-lt"/>
                <a:ea typeface="Roboto Light" pitchFamily="2" charset="0"/>
                <a:cs typeface="Open Sans Condensed" pitchFamily="34" charset="0"/>
              </a:rPr>
              <a:t>Prop</a:t>
            </a:r>
            <a:r>
              <a:rPr lang="en-US" sz="2800" b="0" dirty="0" smtClean="0">
                <a:solidFill>
                  <a:schemeClr val="tx1"/>
                </a:solidFill>
                <a:latin typeface="+mj-lt"/>
                <a:ea typeface="Roboto Light" pitchFamily="2" charset="0"/>
                <a:cs typeface="Open Sans Condensed" pitchFamily="34" charset="0"/>
              </a:rPr>
              <a:t>: If f is PWC with edge set                  </a:t>
            </a:r>
            <a:r>
              <a:rPr lang="en-US" sz="2800" b="0" dirty="0">
                <a:solidFill>
                  <a:schemeClr val="tx1"/>
                </a:solidFill>
                <a:latin typeface="+mj-lt"/>
                <a:ea typeface="Roboto Light" pitchFamily="2" charset="0"/>
                <a:cs typeface="Open Sans Condensed" pitchFamily="34" charset="0"/>
              </a:rPr>
              <a:t/>
            </a:r>
            <a:br>
              <a:rPr lang="en-US" sz="2800" b="0" dirty="0">
                <a:solidFill>
                  <a:schemeClr val="tx1"/>
                </a:solidFill>
                <a:latin typeface="+mj-lt"/>
                <a:ea typeface="Roboto Light" pitchFamily="2" charset="0"/>
                <a:cs typeface="Open Sans Condensed" pitchFamily="34" charset="0"/>
              </a:rPr>
            </a:br>
            <a:r>
              <a:rPr lang="en-US" sz="2800" b="0" dirty="0" smtClean="0">
                <a:solidFill>
                  <a:schemeClr val="tx1"/>
                </a:solidFill>
                <a:latin typeface="+mj-lt"/>
                <a:ea typeface="Roboto Light" pitchFamily="2" charset="0"/>
                <a:cs typeface="Open Sans Condensed" pitchFamily="34" charset="0"/>
              </a:rPr>
              <a:t>for      </a:t>
            </a:r>
            <a:r>
              <a:rPr lang="en-US" sz="2800" b="0" dirty="0" err="1" smtClean="0">
                <a:solidFill>
                  <a:schemeClr val="tx1"/>
                </a:solidFill>
                <a:latin typeface="+mj-lt"/>
                <a:ea typeface="Roboto Light" pitchFamily="2" charset="0"/>
                <a:cs typeface="Open Sans Condensed" pitchFamily="34" charset="0"/>
              </a:rPr>
              <a:t>bandlimited</a:t>
            </a:r>
            <a:r>
              <a:rPr lang="en-US" sz="2800" b="0" dirty="0" smtClean="0">
                <a:solidFill>
                  <a:schemeClr val="tx1"/>
                </a:solidFill>
                <a:latin typeface="+mj-lt"/>
                <a:ea typeface="Roboto Light" pitchFamily="2" charset="0"/>
                <a:cs typeface="Open Sans Condensed" pitchFamily="34" charset="0"/>
              </a:rPr>
              <a:t> to     then</a:t>
            </a:r>
            <a:endParaRPr lang="en-US" sz="2800" b="0" dirty="0">
              <a:solidFill>
                <a:schemeClr val="tx1"/>
              </a:solidFill>
              <a:latin typeface="+mj-lt"/>
              <a:ea typeface="Roboto Light" pitchFamily="2" charset="0"/>
              <a:cs typeface="Open Sans Condensed" pitchFamily="34" charset="0"/>
            </a:endParaRPr>
          </a:p>
          <a:p>
            <a:pPr marL="514350" indent="-514350">
              <a:lnSpc>
                <a:spcPct val="150000"/>
              </a:lnSpc>
              <a:buClr>
                <a:schemeClr val="tx1"/>
              </a:buClr>
              <a:buFont typeface="+mj-lt"/>
              <a:buAutoNum type="arabicPeriod"/>
            </a:pPr>
            <a:endParaRPr lang="en-US" sz="2800" b="0" dirty="0" smtClean="0">
              <a:solidFill>
                <a:schemeClr val="tx1"/>
              </a:solidFill>
              <a:latin typeface="+mj-lt"/>
              <a:ea typeface="Roboto Light" pitchFamily="2" charset="0"/>
              <a:cs typeface="Open Sans Condensed" pitchFamily="34" charset="0"/>
            </a:endParaRPr>
          </a:p>
          <a:p>
            <a:pPr marL="514350" indent="-514350">
              <a:lnSpc>
                <a:spcPct val="150000"/>
              </a:lnSpc>
              <a:buClr>
                <a:schemeClr val="tx1"/>
              </a:buClr>
              <a:buFont typeface="+mj-lt"/>
              <a:buAutoNum type="arabicPeriod"/>
            </a:pPr>
            <a:endParaRPr lang="en-US" sz="2800" b="0" dirty="0">
              <a:solidFill>
                <a:schemeClr val="tx1"/>
              </a:solidFill>
              <a:latin typeface="+mj-lt"/>
              <a:ea typeface="Roboto Light" pitchFamily="2" charset="0"/>
              <a:cs typeface="Open Sans Condensed" pitchFamily="34" charset="0"/>
            </a:endParaRPr>
          </a:p>
          <a:p>
            <a:pPr marL="514350" indent="-514350">
              <a:lnSpc>
                <a:spcPct val="150000"/>
              </a:lnSpc>
              <a:buClr>
                <a:schemeClr val="tx1"/>
              </a:buClr>
              <a:buFont typeface="+mj-lt"/>
              <a:buAutoNum type="arabicPeriod"/>
            </a:pPr>
            <a:endParaRPr lang="en-US" sz="2800" b="0" dirty="0" smtClean="0">
              <a:solidFill>
                <a:schemeClr val="tx1"/>
              </a:solidFill>
              <a:latin typeface="+mj-lt"/>
              <a:ea typeface="Roboto Light" pitchFamily="2" charset="0"/>
              <a:cs typeface="Open Sans Condensed" pitchFamily="34" charset="0"/>
            </a:endParaRPr>
          </a:p>
          <a:p>
            <a:pPr>
              <a:lnSpc>
                <a:spcPct val="150000"/>
              </a:lnSpc>
              <a:buClr>
                <a:schemeClr val="tx1"/>
              </a:buClr>
            </a:pPr>
            <a:endParaRPr lang="en" sz="2800" b="0" dirty="0" smtClean="0">
              <a:solidFill>
                <a:schemeClr val="tx1"/>
              </a:solidFill>
              <a:latin typeface="+mj-lt"/>
              <a:ea typeface="Roboto Light" pitchFamily="2" charset="0"/>
              <a:cs typeface="Open Sans Condensed" pitchFamily="34" charset="0"/>
            </a:endParaRPr>
          </a:p>
        </p:txBody>
      </p:sp>
      <p:sp>
        <p:nvSpPr>
          <p:cNvPr id="4" name="Title 4"/>
          <p:cNvSpPr txBox="1">
            <a:spLocks/>
          </p:cNvSpPr>
          <p:nvPr/>
        </p:nvSpPr>
        <p:spPr>
          <a:xfrm>
            <a:off x="529765" y="230428"/>
            <a:ext cx="8229600" cy="8229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3200" dirty="0">
              <a:latin typeface="Roboto Medium" pitchFamily="2" charset="0"/>
              <a:ea typeface="Roboto Medium" pitchFamily="2" charset="0"/>
              <a:cs typeface="Arial" pitchFamily="34" charset="0"/>
            </a:endParaRPr>
          </a:p>
        </p:txBody>
      </p:sp>
      <p:sp>
        <p:nvSpPr>
          <p:cNvPr id="17" name="Title 4"/>
          <p:cNvSpPr txBox="1">
            <a:spLocks/>
          </p:cNvSpPr>
          <p:nvPr/>
        </p:nvSpPr>
        <p:spPr>
          <a:xfrm>
            <a:off x="682165" y="318195"/>
            <a:ext cx="8229600" cy="8229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" sz="28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  <a:t>Annhilation relation for PWC signals</a:t>
            </a:r>
            <a:endParaRPr lang="en-US" sz="2800" dirty="0">
              <a:latin typeface="Roboto Medium" pitchFamily="2" charset="0"/>
              <a:ea typeface="Roboto Medium" pitchFamily="2" charset="0"/>
              <a:cs typeface="Arial" pitchFamily="34" charset="0"/>
            </a:endParaRPr>
          </a:p>
        </p:txBody>
      </p:sp>
      <p:pic>
        <p:nvPicPr>
          <p:cNvPr id="44" name="Picture 4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6773" y="2680106"/>
            <a:ext cx="5843016" cy="94183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9980" y="1299328"/>
            <a:ext cx="2106930" cy="352044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696" y="2027428"/>
            <a:ext cx="226695" cy="234696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0104" y="1979168"/>
            <a:ext cx="210693" cy="245364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3889247" y="3439848"/>
            <a:ext cx="43027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rPr>
              <a:t>a</a:t>
            </a:r>
            <a:r>
              <a:rPr lang="en-US" sz="2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rPr>
              <a:t>ny 1</a:t>
            </a:r>
            <a:r>
              <a:rPr lang="en-US" sz="2400" baseline="300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rPr>
              <a:t>st</a:t>
            </a:r>
            <a:r>
              <a:rPr lang="en-US" sz="2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rPr>
              <a:t> order partial derivative</a:t>
            </a:r>
            <a:endParaRPr lang="en-US" sz="2400" dirty="0">
              <a:solidFill>
                <a:schemeClr val="tx2">
                  <a:lumMod val="60000"/>
                  <a:lumOff val="40000"/>
                </a:schemeClr>
              </a:solidFill>
              <a:latin typeface="+mj-lt"/>
            </a:endParaRPr>
          </a:p>
        </p:txBody>
      </p:sp>
      <p:cxnSp>
        <p:nvCxnSpPr>
          <p:cNvPr id="42" name="Straight Connector 41"/>
          <p:cNvCxnSpPr>
            <a:endCxn id="40" idx="1"/>
          </p:cNvCxnSpPr>
          <p:nvPr/>
        </p:nvCxnSpPr>
        <p:spPr>
          <a:xfrm>
            <a:off x="3354020" y="3176289"/>
            <a:ext cx="535227" cy="4943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itle 4"/>
          <p:cNvSpPr txBox="1">
            <a:spLocks/>
          </p:cNvSpPr>
          <p:nvPr/>
        </p:nvSpPr>
        <p:spPr>
          <a:xfrm>
            <a:off x="682165" y="4320218"/>
            <a:ext cx="8229600" cy="8229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800" dirty="0">
              <a:latin typeface="Roboto Medium" pitchFamily="2" charset="0"/>
              <a:ea typeface="Roboto Medium" pitchFamily="2" charset="0"/>
              <a:cs typeface="Arial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1633" y="4995773"/>
            <a:ext cx="1648206" cy="328041"/>
          </a:xfrm>
          <a:prstGeom prst="rect">
            <a:avLst/>
          </a:prstGeom>
        </p:spPr>
      </p:pic>
      <p:sp>
        <p:nvSpPr>
          <p:cNvPr id="282" name="Title 4"/>
          <p:cNvSpPr txBox="1">
            <a:spLocks/>
          </p:cNvSpPr>
          <p:nvPr/>
        </p:nvSpPr>
        <p:spPr>
          <a:xfrm>
            <a:off x="629262" y="4455591"/>
            <a:ext cx="8514737" cy="17364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" sz="2800" i="1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  <a:t>Proof idea:  </a:t>
            </a:r>
            <a:r>
              <a:rPr lang="en" sz="2800" dirty="0">
                <a:latin typeface="Roboto Medium" pitchFamily="2" charset="0"/>
                <a:ea typeface="Roboto Medium" pitchFamily="2" charset="0"/>
                <a:cs typeface="Arial" pitchFamily="34" charset="0"/>
              </a:rPr>
              <a:t>S</a:t>
            </a:r>
            <a:r>
              <a:rPr lang="en" sz="28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  <a:t>how                        “distributionally”</a:t>
            </a:r>
            <a:r>
              <a:rPr lang="en" sz="2800" i="1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  <a:t> </a:t>
            </a:r>
          </a:p>
          <a:p>
            <a:pPr algn="l"/>
            <a:r>
              <a:rPr lang="en-US" sz="28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  <a:t>                     Use convolution theorem</a:t>
            </a:r>
            <a:endParaRPr lang="en-US" sz="2800" dirty="0">
              <a:latin typeface="Roboto Medium" pitchFamily="2" charset="0"/>
              <a:ea typeface="Roboto Medium" pitchFamily="2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6978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Picture 6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3292" y="776830"/>
            <a:ext cx="6043422" cy="373380"/>
          </a:xfrm>
          <a:prstGeom prst="rect">
            <a:avLst/>
          </a:prstGeom>
        </p:spPr>
      </p:pic>
      <p:sp>
        <p:nvSpPr>
          <p:cNvPr id="66" name="TextBox 65"/>
          <p:cNvSpPr txBox="1"/>
          <p:nvPr/>
        </p:nvSpPr>
        <p:spPr>
          <a:xfrm>
            <a:off x="629767" y="688545"/>
            <a:ext cx="9140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rPr>
              <a:t>Write</a:t>
            </a:r>
            <a:endParaRPr lang="en-US" sz="2400" dirty="0">
              <a:solidFill>
                <a:schemeClr val="tx1">
                  <a:lumMod val="90000"/>
                  <a:lumOff val="10000"/>
                </a:schemeClr>
              </a:solidFill>
              <a:latin typeface="+mj-lt"/>
            </a:endParaRPr>
          </a:p>
        </p:txBody>
      </p:sp>
      <p:sp>
        <p:nvSpPr>
          <p:cNvPr id="71" name="Title 4"/>
          <p:cNvSpPr txBox="1">
            <a:spLocks/>
          </p:cNvSpPr>
          <p:nvPr/>
        </p:nvSpPr>
        <p:spPr>
          <a:xfrm>
            <a:off x="613565" y="-93285"/>
            <a:ext cx="8229600" cy="8229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" sz="28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  <a:t>Proof:</a:t>
            </a:r>
            <a:endParaRPr lang="en-US" sz="2800" dirty="0">
              <a:latin typeface="Roboto Medium" pitchFamily="2" charset="0"/>
              <a:ea typeface="Roboto Medium" pitchFamily="2" charset="0"/>
              <a:cs typeface="Arial" pitchFamily="34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906633" y="659025"/>
            <a:ext cx="811644" cy="608990"/>
          </a:xfrm>
          <a:prstGeom prst="rect">
            <a:avLst/>
          </a:prstGeom>
          <a:noFill/>
          <a:ln>
            <a:solidFill>
              <a:srgbClr val="0606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164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>
          <a:xfrm>
            <a:off x="1142389" y="993040"/>
            <a:ext cx="7388045" cy="4525963"/>
          </a:xfrm>
        </p:spPr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4000" b="1" dirty="0" smtClean="0"/>
              <a:t>Introduction</a:t>
            </a:r>
            <a:r>
              <a:rPr lang="en-US" sz="4000" dirty="0" smtClean="0"/>
              <a:t>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0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Off-the-Grid Image </a:t>
            </a:r>
            <a:r>
              <a:rPr lang="en-US" sz="40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R</a:t>
            </a:r>
            <a:r>
              <a:rPr lang="en-US" sz="40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ecovery: New Framework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0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Sampling Guarantees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0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Algorithms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0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Discussion &amp;</a:t>
            </a:r>
            <a:br>
              <a:rPr lang="en-US" sz="40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</a:br>
            <a:r>
              <a:rPr lang="en-US" sz="40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Conclusion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448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/>
          <p:cNvSpPr/>
          <p:nvPr/>
        </p:nvSpPr>
        <p:spPr>
          <a:xfrm>
            <a:off x="0" y="1377696"/>
            <a:ext cx="9144000" cy="3573779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2" name="Picture 3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019" y="2570707"/>
            <a:ext cx="4101846" cy="229362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691732" y="1460861"/>
            <a:ext cx="66207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rPr>
              <a:t>Distributional derivative of indicator function:</a:t>
            </a:r>
            <a:endParaRPr lang="en-US" sz="2400" dirty="0">
              <a:solidFill>
                <a:schemeClr val="tx1">
                  <a:lumMod val="90000"/>
                  <a:lumOff val="10000"/>
                </a:schemeClr>
              </a:solidFill>
              <a:latin typeface="+mj-lt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32532" y="3587945"/>
            <a:ext cx="177965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rPr>
              <a:t>d</a:t>
            </a:r>
            <a:r>
              <a:rPr lang="en-US" sz="2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rPr>
              <a:t>ivergence </a:t>
            </a:r>
            <a:br>
              <a:rPr lang="en-US" sz="2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rPr>
            </a:br>
            <a:r>
              <a:rPr lang="en-US" sz="2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rPr>
              <a:t>theorem</a:t>
            </a:r>
            <a:endParaRPr lang="en-US" sz="2400" dirty="0">
              <a:solidFill>
                <a:schemeClr val="tx2">
                  <a:lumMod val="60000"/>
                  <a:lumOff val="40000"/>
                </a:schemeClr>
              </a:solidFill>
              <a:latin typeface="+mj-lt"/>
            </a:endParaRPr>
          </a:p>
        </p:txBody>
      </p:sp>
      <p:sp>
        <p:nvSpPr>
          <p:cNvPr id="27" name="Arc 26"/>
          <p:cNvSpPr/>
          <p:nvPr/>
        </p:nvSpPr>
        <p:spPr>
          <a:xfrm flipH="1">
            <a:off x="2388537" y="3433480"/>
            <a:ext cx="884450" cy="1126352"/>
          </a:xfrm>
          <a:prstGeom prst="arc">
            <a:avLst>
              <a:gd name="adj1" fmla="val 17367074"/>
              <a:gd name="adj2" fmla="val 4406643"/>
            </a:avLst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2049" y="2460925"/>
            <a:ext cx="1529080" cy="181934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1056" y="2625649"/>
            <a:ext cx="160020" cy="16535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0958" y="3189685"/>
            <a:ext cx="271261" cy="27709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1056" y="3647511"/>
            <a:ext cx="420624" cy="224028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3292" y="776830"/>
            <a:ext cx="6043422" cy="373380"/>
          </a:xfrm>
          <a:prstGeom prst="rect">
            <a:avLst/>
          </a:prstGeom>
        </p:spPr>
      </p:pic>
      <p:cxnSp>
        <p:nvCxnSpPr>
          <p:cNvPr id="49" name="Straight Connector 48"/>
          <p:cNvCxnSpPr/>
          <p:nvPr/>
        </p:nvCxnSpPr>
        <p:spPr>
          <a:xfrm flipV="1">
            <a:off x="2632125" y="2220665"/>
            <a:ext cx="397273" cy="3420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3001962" y="1922526"/>
            <a:ext cx="30925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rPr>
              <a:t>s</a:t>
            </a:r>
            <a:r>
              <a:rPr lang="en-US" sz="2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rPr>
              <a:t>mooth test function</a:t>
            </a:r>
            <a:endParaRPr lang="en-US" sz="2400" dirty="0">
              <a:solidFill>
                <a:schemeClr val="tx2">
                  <a:lumMod val="60000"/>
                  <a:lumOff val="40000"/>
                </a:schemeClr>
              </a:solidFill>
              <a:latin typeface="+mj-lt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629767" y="688545"/>
            <a:ext cx="9140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rPr>
              <a:t>Write</a:t>
            </a:r>
            <a:endParaRPr lang="en-US" sz="2400" dirty="0">
              <a:solidFill>
                <a:schemeClr val="tx1">
                  <a:lumMod val="90000"/>
                  <a:lumOff val="10000"/>
                </a:schemeClr>
              </a:solidFill>
              <a:latin typeface="+mj-lt"/>
            </a:endParaRPr>
          </a:p>
        </p:txBody>
      </p:sp>
      <p:sp>
        <p:nvSpPr>
          <p:cNvPr id="71" name="Title 4"/>
          <p:cNvSpPr txBox="1">
            <a:spLocks/>
          </p:cNvSpPr>
          <p:nvPr/>
        </p:nvSpPr>
        <p:spPr>
          <a:xfrm>
            <a:off x="613565" y="-93285"/>
            <a:ext cx="8229600" cy="8229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" sz="28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  <a:t>Proof:</a:t>
            </a:r>
            <a:endParaRPr lang="en-US" sz="2800" dirty="0">
              <a:latin typeface="Roboto Medium" pitchFamily="2" charset="0"/>
              <a:ea typeface="Roboto Medium" pitchFamily="2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3622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/>
          <p:cNvSpPr/>
          <p:nvPr/>
        </p:nvSpPr>
        <p:spPr>
          <a:xfrm>
            <a:off x="0" y="1377696"/>
            <a:ext cx="9144000" cy="3573779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2" name="Picture 3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019" y="2570707"/>
            <a:ext cx="4101846" cy="229362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691732" y="1460861"/>
            <a:ext cx="66207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rPr>
              <a:t>Distributional derivative of indicator function:</a:t>
            </a:r>
            <a:endParaRPr lang="en-US" sz="2400" dirty="0">
              <a:solidFill>
                <a:schemeClr val="tx1">
                  <a:lumMod val="90000"/>
                  <a:lumOff val="10000"/>
                </a:schemeClr>
              </a:solidFill>
              <a:latin typeface="+mj-lt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32532" y="3587945"/>
            <a:ext cx="177965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rPr>
              <a:t>d</a:t>
            </a:r>
            <a:r>
              <a:rPr lang="en-US" sz="2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rPr>
              <a:t>ivergence </a:t>
            </a:r>
            <a:br>
              <a:rPr lang="en-US" sz="2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rPr>
            </a:br>
            <a:r>
              <a:rPr lang="en-US" sz="2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rPr>
              <a:t>theorem</a:t>
            </a:r>
            <a:endParaRPr lang="en-US" sz="2400" dirty="0">
              <a:solidFill>
                <a:schemeClr val="tx2">
                  <a:lumMod val="60000"/>
                  <a:lumOff val="40000"/>
                </a:schemeClr>
              </a:solidFill>
              <a:latin typeface="+mj-lt"/>
            </a:endParaRPr>
          </a:p>
        </p:txBody>
      </p:sp>
      <p:sp>
        <p:nvSpPr>
          <p:cNvPr id="27" name="Arc 26"/>
          <p:cNvSpPr/>
          <p:nvPr/>
        </p:nvSpPr>
        <p:spPr>
          <a:xfrm flipH="1">
            <a:off x="2388537" y="3433480"/>
            <a:ext cx="884450" cy="1126352"/>
          </a:xfrm>
          <a:prstGeom prst="arc">
            <a:avLst>
              <a:gd name="adj1" fmla="val 17367074"/>
              <a:gd name="adj2" fmla="val 4406643"/>
            </a:avLst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2049" y="2460925"/>
            <a:ext cx="1529080" cy="181934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1056" y="2625649"/>
            <a:ext cx="160020" cy="16535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0958" y="3189685"/>
            <a:ext cx="271261" cy="27709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1056" y="3647511"/>
            <a:ext cx="420624" cy="224028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3292" y="776830"/>
            <a:ext cx="6043422" cy="373380"/>
          </a:xfrm>
          <a:prstGeom prst="rect">
            <a:avLst/>
          </a:prstGeom>
        </p:spPr>
      </p:pic>
      <p:pic>
        <p:nvPicPr>
          <p:cNvPr id="74" name="Picture 73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592" y="5562031"/>
            <a:ext cx="8038338" cy="813435"/>
          </a:xfrm>
          <a:prstGeom prst="rect">
            <a:avLst/>
          </a:prstGeom>
        </p:spPr>
      </p:pic>
      <p:cxnSp>
        <p:nvCxnSpPr>
          <p:cNvPr id="49" name="Straight Connector 48"/>
          <p:cNvCxnSpPr/>
          <p:nvPr/>
        </p:nvCxnSpPr>
        <p:spPr>
          <a:xfrm flipV="1">
            <a:off x="2632125" y="2220665"/>
            <a:ext cx="397273" cy="3420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3001962" y="1922526"/>
            <a:ext cx="30925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rPr>
              <a:t>s</a:t>
            </a:r>
            <a:r>
              <a:rPr lang="en-US" sz="2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rPr>
              <a:t>mooth test function</a:t>
            </a:r>
            <a:endParaRPr lang="en-US" sz="2400" dirty="0">
              <a:solidFill>
                <a:schemeClr val="tx2">
                  <a:lumMod val="60000"/>
                  <a:lumOff val="40000"/>
                </a:schemeClr>
              </a:solidFill>
              <a:latin typeface="+mj-lt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629767" y="688545"/>
            <a:ext cx="9140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rPr>
              <a:t>Write</a:t>
            </a:r>
            <a:endParaRPr lang="en-US" sz="2400" dirty="0">
              <a:solidFill>
                <a:schemeClr val="tx1">
                  <a:lumMod val="90000"/>
                  <a:lumOff val="10000"/>
                </a:schemeClr>
              </a:solidFill>
              <a:latin typeface="+mj-lt"/>
            </a:endParaRPr>
          </a:p>
        </p:txBody>
      </p:sp>
      <p:sp>
        <p:nvSpPr>
          <p:cNvPr id="71" name="Title 4"/>
          <p:cNvSpPr txBox="1">
            <a:spLocks/>
          </p:cNvSpPr>
          <p:nvPr/>
        </p:nvSpPr>
        <p:spPr>
          <a:xfrm>
            <a:off x="613565" y="-93285"/>
            <a:ext cx="8229600" cy="8229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" sz="28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  <a:t>Proof:</a:t>
            </a:r>
            <a:endParaRPr lang="en-US" sz="2800" dirty="0">
              <a:latin typeface="Roboto Medium" pitchFamily="2" charset="0"/>
              <a:ea typeface="Roboto Medium" pitchFamily="2" charset="0"/>
              <a:cs typeface="Arial" pitchFamily="34" charset="0"/>
            </a:endParaRPr>
          </a:p>
        </p:txBody>
      </p:sp>
      <p:pic>
        <p:nvPicPr>
          <p:cNvPr id="78" name="Picture 77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565" y="5204653"/>
            <a:ext cx="2853690" cy="357378"/>
          </a:xfrm>
          <a:prstGeom prst="rect">
            <a:avLst/>
          </a:prstGeom>
        </p:spPr>
      </p:pic>
      <p:pic>
        <p:nvPicPr>
          <p:cNvPr id="79" name="Picture 78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3465" y="6456397"/>
            <a:ext cx="2232279" cy="328041"/>
          </a:xfrm>
          <a:prstGeom prst="rect">
            <a:avLst/>
          </a:prstGeom>
        </p:spPr>
      </p:pic>
      <p:sp>
        <p:nvSpPr>
          <p:cNvPr id="80" name="TextBox 79"/>
          <p:cNvSpPr txBox="1"/>
          <p:nvPr/>
        </p:nvSpPr>
        <p:spPr>
          <a:xfrm>
            <a:off x="5710908" y="6389586"/>
            <a:ext cx="9589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rPr>
              <a:t>Since</a:t>
            </a:r>
            <a:endParaRPr lang="en-US" sz="2400" dirty="0">
              <a:solidFill>
                <a:schemeClr val="tx1">
                  <a:lumMod val="90000"/>
                  <a:lumOff val="1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22511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4574" y="1053388"/>
            <a:ext cx="9139425" cy="359359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Shape 41"/>
          <p:cNvSpPr txBox="1">
            <a:spLocks/>
          </p:cNvSpPr>
          <p:nvPr/>
        </p:nvSpPr>
        <p:spPr>
          <a:xfrm>
            <a:off x="693651" y="993040"/>
            <a:ext cx="8534400" cy="4708951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-US" sz="2800" b="0" i="1" dirty="0" smtClean="0">
                <a:solidFill>
                  <a:schemeClr val="tx1"/>
                </a:solidFill>
                <a:latin typeface="+mj-lt"/>
                <a:ea typeface="Roboto Light" pitchFamily="2" charset="0"/>
                <a:cs typeface="Open Sans Condensed" pitchFamily="34" charset="0"/>
              </a:rPr>
              <a:t>Prop</a:t>
            </a:r>
            <a:r>
              <a:rPr lang="en-US" sz="2800" b="0" dirty="0" smtClean="0">
                <a:solidFill>
                  <a:schemeClr val="tx1"/>
                </a:solidFill>
                <a:latin typeface="+mj-lt"/>
                <a:ea typeface="Roboto Light" pitchFamily="2" charset="0"/>
                <a:cs typeface="Open Sans Condensed" pitchFamily="34" charset="0"/>
              </a:rPr>
              <a:t>:</a:t>
            </a:r>
            <a:r>
              <a:rPr lang="en-US" sz="2800" b="0" i="1" dirty="0" smtClean="0">
                <a:solidFill>
                  <a:schemeClr val="tx1"/>
                </a:solidFill>
                <a:latin typeface="+mj-lt"/>
                <a:ea typeface="Roboto Light" pitchFamily="2" charset="0"/>
                <a:cs typeface="Open Sans Condensed" pitchFamily="34" charset="0"/>
              </a:rPr>
              <a:t> </a:t>
            </a:r>
            <a:r>
              <a:rPr lang="en-US" sz="2800" b="0" dirty="0" smtClean="0">
                <a:solidFill>
                  <a:schemeClr val="tx1"/>
                </a:solidFill>
                <a:latin typeface="+mj-lt"/>
                <a:ea typeface="Roboto Light" pitchFamily="2" charset="0"/>
                <a:cs typeface="Open Sans Condensed" pitchFamily="34" charset="0"/>
              </a:rPr>
              <a:t>If </a:t>
            </a:r>
            <a:r>
              <a:rPr lang="en-US" sz="2800" dirty="0" smtClean="0">
                <a:solidFill>
                  <a:schemeClr val="tx1"/>
                </a:solidFill>
                <a:latin typeface="+mj-lt"/>
                <a:ea typeface="Roboto Light" pitchFamily="2" charset="0"/>
                <a:cs typeface="Open Sans Condensed" pitchFamily="34" charset="0"/>
              </a:rPr>
              <a:t>f</a:t>
            </a:r>
            <a:r>
              <a:rPr lang="en-US" sz="2800" b="0" dirty="0" smtClean="0">
                <a:solidFill>
                  <a:schemeClr val="tx1"/>
                </a:solidFill>
                <a:latin typeface="+mj-lt"/>
                <a:ea typeface="Roboto Light" pitchFamily="2" charset="0"/>
                <a:cs typeface="Open Sans Condensed" pitchFamily="34" charset="0"/>
              </a:rPr>
              <a:t> is PW linear, with edge set                  </a:t>
            </a:r>
            <a:r>
              <a:rPr lang="en-US" sz="2800" b="0" dirty="0">
                <a:solidFill>
                  <a:schemeClr val="tx1"/>
                </a:solidFill>
                <a:latin typeface="+mj-lt"/>
                <a:ea typeface="Roboto Light" pitchFamily="2" charset="0"/>
                <a:cs typeface="Open Sans Condensed" pitchFamily="34" charset="0"/>
              </a:rPr>
              <a:t/>
            </a:r>
            <a:br>
              <a:rPr lang="en-US" sz="2800" b="0" dirty="0">
                <a:solidFill>
                  <a:schemeClr val="tx1"/>
                </a:solidFill>
                <a:latin typeface="+mj-lt"/>
                <a:ea typeface="Roboto Light" pitchFamily="2" charset="0"/>
                <a:cs typeface="Open Sans Condensed" pitchFamily="34" charset="0"/>
              </a:rPr>
            </a:br>
            <a:r>
              <a:rPr lang="en-US" sz="2800" b="0" dirty="0" smtClean="0">
                <a:solidFill>
                  <a:schemeClr val="tx1"/>
                </a:solidFill>
                <a:latin typeface="+mj-lt"/>
                <a:ea typeface="Roboto Light" pitchFamily="2" charset="0"/>
                <a:cs typeface="Open Sans Condensed" pitchFamily="34" charset="0"/>
              </a:rPr>
              <a:t>with      </a:t>
            </a:r>
            <a:r>
              <a:rPr lang="en-US" sz="2800" b="0" dirty="0" err="1" smtClean="0">
                <a:solidFill>
                  <a:schemeClr val="tx1"/>
                </a:solidFill>
                <a:latin typeface="+mj-lt"/>
                <a:ea typeface="Roboto Light" pitchFamily="2" charset="0"/>
                <a:cs typeface="Open Sans Condensed" pitchFamily="34" charset="0"/>
              </a:rPr>
              <a:t>bandlimited</a:t>
            </a:r>
            <a:r>
              <a:rPr lang="en-US" sz="2800" b="0" dirty="0" smtClean="0">
                <a:solidFill>
                  <a:schemeClr val="tx1"/>
                </a:solidFill>
                <a:latin typeface="+mj-lt"/>
                <a:ea typeface="Roboto Light" pitchFamily="2" charset="0"/>
                <a:cs typeface="Open Sans Condensed" pitchFamily="34" charset="0"/>
              </a:rPr>
              <a:t> to     then</a:t>
            </a:r>
            <a:endParaRPr lang="en-US" sz="2800" b="0" dirty="0">
              <a:solidFill>
                <a:schemeClr val="tx1"/>
              </a:solidFill>
              <a:latin typeface="+mj-lt"/>
              <a:ea typeface="Roboto Light" pitchFamily="2" charset="0"/>
              <a:cs typeface="Open Sans Condensed" pitchFamily="34" charset="0"/>
            </a:endParaRPr>
          </a:p>
          <a:p>
            <a:pPr marL="514350" indent="-514350">
              <a:lnSpc>
                <a:spcPct val="150000"/>
              </a:lnSpc>
              <a:buClr>
                <a:schemeClr val="tx1"/>
              </a:buClr>
              <a:buFont typeface="+mj-lt"/>
              <a:buAutoNum type="arabicPeriod"/>
            </a:pPr>
            <a:endParaRPr lang="en-US" sz="2800" b="0" dirty="0" smtClean="0">
              <a:solidFill>
                <a:schemeClr val="tx1"/>
              </a:solidFill>
              <a:latin typeface="+mj-lt"/>
              <a:ea typeface="Roboto Light" pitchFamily="2" charset="0"/>
              <a:cs typeface="Open Sans Condensed" pitchFamily="34" charset="0"/>
            </a:endParaRPr>
          </a:p>
          <a:p>
            <a:pPr marL="514350" indent="-514350">
              <a:lnSpc>
                <a:spcPct val="150000"/>
              </a:lnSpc>
              <a:buClr>
                <a:schemeClr val="tx1"/>
              </a:buClr>
              <a:buFont typeface="+mj-lt"/>
              <a:buAutoNum type="arabicPeriod"/>
            </a:pPr>
            <a:endParaRPr lang="en-US" sz="2800" b="0" dirty="0">
              <a:solidFill>
                <a:schemeClr val="tx1"/>
              </a:solidFill>
              <a:latin typeface="+mj-lt"/>
              <a:ea typeface="Roboto Light" pitchFamily="2" charset="0"/>
              <a:cs typeface="Open Sans Condensed" pitchFamily="34" charset="0"/>
            </a:endParaRPr>
          </a:p>
          <a:p>
            <a:pPr marL="514350" indent="-514350">
              <a:lnSpc>
                <a:spcPct val="150000"/>
              </a:lnSpc>
              <a:buClr>
                <a:schemeClr val="tx1"/>
              </a:buClr>
              <a:buFont typeface="+mj-lt"/>
              <a:buAutoNum type="arabicPeriod"/>
            </a:pPr>
            <a:endParaRPr lang="en-US" sz="2800" b="0" dirty="0" smtClean="0">
              <a:solidFill>
                <a:schemeClr val="tx1"/>
              </a:solidFill>
              <a:latin typeface="+mj-lt"/>
              <a:ea typeface="Roboto Light" pitchFamily="2" charset="0"/>
              <a:cs typeface="Open Sans Condensed" pitchFamily="34" charset="0"/>
            </a:endParaRPr>
          </a:p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" sz="2800" dirty="0" smtClean="0">
                <a:solidFill>
                  <a:schemeClr val="tx1"/>
                </a:solidFill>
                <a:latin typeface="+mj-lt"/>
                <a:ea typeface="Roboto Light" pitchFamily="2" charset="0"/>
                <a:cs typeface="Open Sans Condensed" pitchFamily="34" charset="0"/>
              </a:rPr>
              <a:t/>
            </a:r>
            <a:br>
              <a:rPr lang="en" sz="2800" dirty="0" smtClean="0">
                <a:solidFill>
                  <a:schemeClr val="tx1"/>
                </a:solidFill>
                <a:latin typeface="+mj-lt"/>
                <a:ea typeface="Roboto Light" pitchFamily="2" charset="0"/>
                <a:cs typeface="Open Sans Condensed" pitchFamily="34" charset="0"/>
              </a:rPr>
            </a:br>
            <a:endParaRPr lang="en" sz="2800" dirty="0" smtClean="0">
              <a:solidFill>
                <a:schemeClr val="tx1"/>
              </a:solidFill>
              <a:latin typeface="+mj-lt"/>
              <a:ea typeface="Roboto Light" pitchFamily="2" charset="0"/>
              <a:cs typeface="Open Sans Condensed" pitchFamily="34" charset="0"/>
            </a:endParaRPr>
          </a:p>
        </p:txBody>
      </p:sp>
      <p:sp>
        <p:nvSpPr>
          <p:cNvPr id="4" name="Title 4"/>
          <p:cNvSpPr txBox="1">
            <a:spLocks/>
          </p:cNvSpPr>
          <p:nvPr/>
        </p:nvSpPr>
        <p:spPr>
          <a:xfrm>
            <a:off x="529765" y="230428"/>
            <a:ext cx="8229600" cy="8229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3200" dirty="0">
              <a:latin typeface="Roboto Medium" pitchFamily="2" charset="0"/>
              <a:ea typeface="Roboto Medium" pitchFamily="2" charset="0"/>
              <a:cs typeface="Arial" pitchFamily="34" charset="0"/>
            </a:endParaRPr>
          </a:p>
        </p:txBody>
      </p:sp>
      <p:sp>
        <p:nvSpPr>
          <p:cNvPr id="17" name="Title 4"/>
          <p:cNvSpPr txBox="1">
            <a:spLocks/>
          </p:cNvSpPr>
          <p:nvPr/>
        </p:nvSpPr>
        <p:spPr>
          <a:xfrm>
            <a:off x="682165" y="318195"/>
            <a:ext cx="8229600" cy="8229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" sz="28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  <a:t>Annhilation relation for PW linear signals</a:t>
            </a:r>
            <a:endParaRPr lang="en-US" sz="2800" dirty="0">
              <a:latin typeface="Roboto Medium" pitchFamily="2" charset="0"/>
              <a:ea typeface="Roboto Medium" pitchFamily="2" charset="0"/>
              <a:cs typeface="Arial" pitchFamily="34" charset="0"/>
            </a:endParaRPr>
          </a:p>
        </p:txBody>
      </p:sp>
      <p:pic>
        <p:nvPicPr>
          <p:cNvPr id="272" name="Picture 27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6773" y="2680106"/>
            <a:ext cx="6352032" cy="97536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1284" y="1287077"/>
            <a:ext cx="2106930" cy="352044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6849" y="2027936"/>
            <a:ext cx="226695" cy="234696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0711" y="1966976"/>
            <a:ext cx="210693" cy="245364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3889246" y="3968829"/>
            <a:ext cx="43572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rPr>
              <a:t>a</a:t>
            </a:r>
            <a:r>
              <a:rPr lang="en-US" sz="2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rPr>
              <a:t>ny 2</a:t>
            </a:r>
            <a:r>
              <a:rPr lang="en-US" sz="2400" baseline="300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rPr>
              <a:t>nd</a:t>
            </a:r>
            <a:r>
              <a:rPr lang="en-US" sz="2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rPr>
              <a:t> order partial derivative</a:t>
            </a:r>
            <a:endParaRPr lang="en-US" sz="2400" dirty="0">
              <a:solidFill>
                <a:schemeClr val="tx2">
                  <a:lumMod val="60000"/>
                  <a:lumOff val="40000"/>
                </a:schemeClr>
              </a:solidFill>
              <a:latin typeface="+mj-lt"/>
            </a:endParaRPr>
          </a:p>
        </p:txBody>
      </p:sp>
      <p:cxnSp>
        <p:nvCxnSpPr>
          <p:cNvPr id="42" name="Straight Connector 41"/>
          <p:cNvCxnSpPr/>
          <p:nvPr/>
        </p:nvCxnSpPr>
        <p:spPr>
          <a:xfrm>
            <a:off x="3789828" y="3252720"/>
            <a:ext cx="608990" cy="6415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Group 49"/>
          <p:cNvGrpSpPr/>
          <p:nvPr/>
        </p:nvGrpSpPr>
        <p:grpSpPr>
          <a:xfrm>
            <a:off x="4514766" y="4826758"/>
            <a:ext cx="1820012" cy="1819450"/>
            <a:chOff x="1831545" y="3392047"/>
            <a:chExt cx="2778264" cy="2777408"/>
          </a:xfrm>
          <a:solidFill>
            <a:schemeClr val="bg2">
              <a:lumMod val="95000"/>
            </a:schemeClr>
          </a:solidFill>
        </p:grpSpPr>
        <p:grpSp>
          <p:nvGrpSpPr>
            <p:cNvPr id="51" name="Group 50"/>
            <p:cNvGrpSpPr/>
            <p:nvPr/>
          </p:nvGrpSpPr>
          <p:grpSpPr>
            <a:xfrm>
              <a:off x="1848020" y="3409894"/>
              <a:ext cx="2761789" cy="2743086"/>
              <a:chOff x="3354020" y="3124505"/>
              <a:chExt cx="3678854" cy="3653940"/>
            </a:xfrm>
            <a:grpFill/>
          </p:grpSpPr>
          <p:sp>
            <p:nvSpPr>
              <p:cNvPr id="222" name="Rectangle 221"/>
              <p:cNvSpPr/>
              <p:nvPr/>
            </p:nvSpPr>
            <p:spPr>
              <a:xfrm>
                <a:off x="3354020" y="3124505"/>
                <a:ext cx="3653940" cy="3653940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23" name="Straight Connector 222"/>
              <p:cNvCxnSpPr/>
              <p:nvPr/>
            </p:nvCxnSpPr>
            <p:spPr>
              <a:xfrm>
                <a:off x="3354020" y="5864960"/>
                <a:ext cx="3653940" cy="0"/>
              </a:xfrm>
              <a:prstGeom prst="lin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Straight Connector 223"/>
              <p:cNvCxnSpPr/>
              <p:nvPr/>
            </p:nvCxnSpPr>
            <p:spPr>
              <a:xfrm>
                <a:off x="3358234" y="5560465"/>
                <a:ext cx="3649726" cy="0"/>
              </a:xfrm>
              <a:prstGeom prst="lin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Straight Connector 224"/>
              <p:cNvCxnSpPr/>
              <p:nvPr/>
            </p:nvCxnSpPr>
            <p:spPr>
              <a:xfrm>
                <a:off x="3354020" y="5255970"/>
                <a:ext cx="3653940" cy="0"/>
              </a:xfrm>
              <a:prstGeom prst="lin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Straight Connector 225"/>
              <p:cNvCxnSpPr/>
              <p:nvPr/>
            </p:nvCxnSpPr>
            <p:spPr>
              <a:xfrm>
                <a:off x="3354020" y="4951475"/>
                <a:ext cx="3653940" cy="576"/>
              </a:xfrm>
              <a:prstGeom prst="line">
                <a:avLst/>
              </a:prstGeom>
              <a:grpFill/>
              <a:ln w="19050"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Straight Connector 226"/>
              <p:cNvCxnSpPr/>
              <p:nvPr/>
            </p:nvCxnSpPr>
            <p:spPr>
              <a:xfrm flipH="1">
                <a:off x="5164551" y="3138209"/>
                <a:ext cx="16439" cy="3640236"/>
              </a:xfrm>
              <a:prstGeom prst="line">
                <a:avLst/>
              </a:prstGeom>
              <a:grpFill/>
              <a:ln w="19050"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Straight Connector 227"/>
              <p:cNvCxnSpPr/>
              <p:nvPr/>
            </p:nvCxnSpPr>
            <p:spPr>
              <a:xfrm>
                <a:off x="3963010" y="3124505"/>
                <a:ext cx="0" cy="3638871"/>
              </a:xfrm>
              <a:prstGeom prst="lin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Straight Connector 228"/>
              <p:cNvCxnSpPr/>
              <p:nvPr/>
            </p:nvCxnSpPr>
            <p:spPr>
              <a:xfrm>
                <a:off x="4267505" y="3139574"/>
                <a:ext cx="0" cy="3638871"/>
              </a:xfrm>
              <a:prstGeom prst="lin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Straight Connector 229"/>
              <p:cNvCxnSpPr/>
              <p:nvPr/>
            </p:nvCxnSpPr>
            <p:spPr>
              <a:xfrm>
                <a:off x="4572000" y="3139574"/>
                <a:ext cx="0" cy="3638871"/>
              </a:xfrm>
              <a:prstGeom prst="lin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Straight Connector 230"/>
              <p:cNvCxnSpPr/>
              <p:nvPr/>
            </p:nvCxnSpPr>
            <p:spPr>
              <a:xfrm>
                <a:off x="4876495" y="3139574"/>
                <a:ext cx="0" cy="3638871"/>
              </a:xfrm>
              <a:prstGeom prst="lin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Straight Connector 231"/>
              <p:cNvCxnSpPr/>
              <p:nvPr/>
            </p:nvCxnSpPr>
            <p:spPr>
              <a:xfrm>
                <a:off x="5485485" y="3139574"/>
                <a:ext cx="0" cy="3638871"/>
              </a:xfrm>
              <a:prstGeom prst="lin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Straight Connector 232"/>
              <p:cNvCxnSpPr/>
              <p:nvPr/>
            </p:nvCxnSpPr>
            <p:spPr>
              <a:xfrm>
                <a:off x="5789980" y="3139574"/>
                <a:ext cx="0" cy="3638871"/>
              </a:xfrm>
              <a:prstGeom prst="lin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Straight Connector 233"/>
              <p:cNvCxnSpPr/>
              <p:nvPr/>
            </p:nvCxnSpPr>
            <p:spPr>
              <a:xfrm>
                <a:off x="6094475" y="3139574"/>
                <a:ext cx="0" cy="3638871"/>
              </a:xfrm>
              <a:prstGeom prst="lin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Straight Connector 234"/>
              <p:cNvCxnSpPr/>
              <p:nvPr/>
            </p:nvCxnSpPr>
            <p:spPr>
              <a:xfrm>
                <a:off x="6398970" y="3139574"/>
                <a:ext cx="0" cy="3638871"/>
              </a:xfrm>
              <a:prstGeom prst="lin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Straight Connector 235"/>
              <p:cNvCxnSpPr/>
              <p:nvPr/>
            </p:nvCxnSpPr>
            <p:spPr>
              <a:xfrm>
                <a:off x="3354020" y="6169455"/>
                <a:ext cx="3678854" cy="0"/>
              </a:xfrm>
              <a:prstGeom prst="lin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Straight Connector 236"/>
              <p:cNvCxnSpPr/>
              <p:nvPr/>
            </p:nvCxnSpPr>
            <p:spPr>
              <a:xfrm>
                <a:off x="3354020" y="6473950"/>
                <a:ext cx="3678854" cy="0"/>
              </a:xfrm>
              <a:prstGeom prst="lin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Straight Connector 237"/>
              <p:cNvCxnSpPr/>
              <p:nvPr/>
            </p:nvCxnSpPr>
            <p:spPr>
              <a:xfrm>
                <a:off x="3354020" y="4037990"/>
                <a:ext cx="3653940" cy="0"/>
              </a:xfrm>
              <a:prstGeom prst="lin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Straight Connector 238"/>
              <p:cNvCxnSpPr/>
              <p:nvPr/>
            </p:nvCxnSpPr>
            <p:spPr>
              <a:xfrm>
                <a:off x="3358234" y="3733495"/>
                <a:ext cx="3649726" cy="0"/>
              </a:xfrm>
              <a:prstGeom prst="lin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Straight Connector 239"/>
              <p:cNvCxnSpPr/>
              <p:nvPr/>
            </p:nvCxnSpPr>
            <p:spPr>
              <a:xfrm>
                <a:off x="3354020" y="3429000"/>
                <a:ext cx="3653940" cy="0"/>
              </a:xfrm>
              <a:prstGeom prst="lin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Straight Connector 240"/>
              <p:cNvCxnSpPr/>
              <p:nvPr/>
            </p:nvCxnSpPr>
            <p:spPr>
              <a:xfrm>
                <a:off x="3354020" y="4342485"/>
                <a:ext cx="3678854" cy="0"/>
              </a:xfrm>
              <a:prstGeom prst="lin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Straight Connector 241"/>
              <p:cNvCxnSpPr/>
              <p:nvPr/>
            </p:nvCxnSpPr>
            <p:spPr>
              <a:xfrm>
                <a:off x="3354020" y="4646980"/>
                <a:ext cx="3678854" cy="0"/>
              </a:xfrm>
              <a:prstGeom prst="lin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Straight Connector 242"/>
              <p:cNvCxnSpPr/>
              <p:nvPr/>
            </p:nvCxnSpPr>
            <p:spPr>
              <a:xfrm>
                <a:off x="6703465" y="3124505"/>
                <a:ext cx="0" cy="3638871"/>
              </a:xfrm>
              <a:prstGeom prst="lin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Straight Connector 243"/>
              <p:cNvCxnSpPr/>
              <p:nvPr/>
            </p:nvCxnSpPr>
            <p:spPr>
              <a:xfrm>
                <a:off x="3658515" y="3124505"/>
                <a:ext cx="0" cy="3638871"/>
              </a:xfrm>
              <a:prstGeom prst="lin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2" name="Group 51"/>
            <p:cNvGrpSpPr/>
            <p:nvPr/>
          </p:nvGrpSpPr>
          <p:grpSpPr>
            <a:xfrm>
              <a:off x="1831545" y="3392047"/>
              <a:ext cx="2777407" cy="2777408"/>
              <a:chOff x="3354020" y="3078786"/>
              <a:chExt cx="3699659" cy="3699659"/>
            </a:xfrm>
            <a:grpFill/>
          </p:grpSpPr>
          <p:sp>
            <p:nvSpPr>
              <p:cNvPr id="53" name="Oval 52"/>
              <p:cNvSpPr/>
              <p:nvPr/>
            </p:nvSpPr>
            <p:spPr>
              <a:xfrm>
                <a:off x="3658515" y="338328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Oval 53"/>
              <p:cNvSpPr/>
              <p:nvPr/>
            </p:nvSpPr>
            <p:spPr>
              <a:xfrm>
                <a:off x="3963010" y="338328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Oval 54"/>
              <p:cNvSpPr/>
              <p:nvPr/>
            </p:nvSpPr>
            <p:spPr>
              <a:xfrm>
                <a:off x="4267505" y="338328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Oval 55"/>
              <p:cNvSpPr/>
              <p:nvPr/>
            </p:nvSpPr>
            <p:spPr>
              <a:xfrm>
                <a:off x="4572000" y="338328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Oval 56"/>
              <p:cNvSpPr/>
              <p:nvPr/>
            </p:nvSpPr>
            <p:spPr>
              <a:xfrm>
                <a:off x="4876495" y="338328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Oval 57"/>
              <p:cNvSpPr/>
              <p:nvPr/>
            </p:nvSpPr>
            <p:spPr>
              <a:xfrm>
                <a:off x="5180990" y="338328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Oval 58"/>
              <p:cNvSpPr/>
              <p:nvPr/>
            </p:nvSpPr>
            <p:spPr>
              <a:xfrm>
                <a:off x="5485485" y="338328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Oval 59"/>
              <p:cNvSpPr/>
              <p:nvPr/>
            </p:nvSpPr>
            <p:spPr>
              <a:xfrm>
                <a:off x="5789980" y="338328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Oval 60"/>
              <p:cNvSpPr/>
              <p:nvPr/>
            </p:nvSpPr>
            <p:spPr>
              <a:xfrm>
                <a:off x="6094475" y="338328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Oval 61"/>
              <p:cNvSpPr/>
              <p:nvPr/>
            </p:nvSpPr>
            <p:spPr>
              <a:xfrm>
                <a:off x="6398970" y="338328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Oval 62"/>
              <p:cNvSpPr/>
              <p:nvPr/>
            </p:nvSpPr>
            <p:spPr>
              <a:xfrm>
                <a:off x="6703465" y="338328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Oval 63"/>
              <p:cNvSpPr/>
              <p:nvPr/>
            </p:nvSpPr>
            <p:spPr>
              <a:xfrm>
                <a:off x="3658515" y="368777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Oval 64"/>
              <p:cNvSpPr/>
              <p:nvPr/>
            </p:nvSpPr>
            <p:spPr>
              <a:xfrm>
                <a:off x="3963010" y="368777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Oval 65"/>
              <p:cNvSpPr/>
              <p:nvPr/>
            </p:nvSpPr>
            <p:spPr>
              <a:xfrm>
                <a:off x="4267505" y="368777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Oval 66"/>
              <p:cNvSpPr/>
              <p:nvPr/>
            </p:nvSpPr>
            <p:spPr>
              <a:xfrm>
                <a:off x="4572000" y="368777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Oval 67"/>
              <p:cNvSpPr/>
              <p:nvPr/>
            </p:nvSpPr>
            <p:spPr>
              <a:xfrm>
                <a:off x="4876495" y="368777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Oval 68"/>
              <p:cNvSpPr/>
              <p:nvPr/>
            </p:nvSpPr>
            <p:spPr>
              <a:xfrm>
                <a:off x="5180990" y="368777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Oval 69"/>
              <p:cNvSpPr/>
              <p:nvPr/>
            </p:nvSpPr>
            <p:spPr>
              <a:xfrm>
                <a:off x="5485485" y="368777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Oval 70"/>
              <p:cNvSpPr/>
              <p:nvPr/>
            </p:nvSpPr>
            <p:spPr>
              <a:xfrm>
                <a:off x="5789980" y="368777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Oval 71"/>
              <p:cNvSpPr/>
              <p:nvPr/>
            </p:nvSpPr>
            <p:spPr>
              <a:xfrm>
                <a:off x="6094475" y="368777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Oval 72"/>
              <p:cNvSpPr/>
              <p:nvPr/>
            </p:nvSpPr>
            <p:spPr>
              <a:xfrm>
                <a:off x="6398970" y="368777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Oval 73"/>
              <p:cNvSpPr/>
              <p:nvPr/>
            </p:nvSpPr>
            <p:spPr>
              <a:xfrm>
                <a:off x="6703465" y="368777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Oval 74"/>
              <p:cNvSpPr/>
              <p:nvPr/>
            </p:nvSpPr>
            <p:spPr>
              <a:xfrm>
                <a:off x="3658515" y="399227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Oval 75"/>
              <p:cNvSpPr/>
              <p:nvPr/>
            </p:nvSpPr>
            <p:spPr>
              <a:xfrm>
                <a:off x="3963010" y="399227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Oval 76"/>
              <p:cNvSpPr/>
              <p:nvPr/>
            </p:nvSpPr>
            <p:spPr>
              <a:xfrm>
                <a:off x="4267505" y="399227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Oval 77"/>
              <p:cNvSpPr/>
              <p:nvPr/>
            </p:nvSpPr>
            <p:spPr>
              <a:xfrm>
                <a:off x="4572000" y="399227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Oval 78"/>
              <p:cNvSpPr/>
              <p:nvPr/>
            </p:nvSpPr>
            <p:spPr>
              <a:xfrm>
                <a:off x="4876495" y="399227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Oval 79"/>
              <p:cNvSpPr/>
              <p:nvPr/>
            </p:nvSpPr>
            <p:spPr>
              <a:xfrm>
                <a:off x="5180990" y="399227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Oval 80"/>
              <p:cNvSpPr/>
              <p:nvPr/>
            </p:nvSpPr>
            <p:spPr>
              <a:xfrm>
                <a:off x="5485485" y="399227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Oval 81"/>
              <p:cNvSpPr/>
              <p:nvPr/>
            </p:nvSpPr>
            <p:spPr>
              <a:xfrm>
                <a:off x="5789980" y="399227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Oval 82"/>
              <p:cNvSpPr/>
              <p:nvPr/>
            </p:nvSpPr>
            <p:spPr>
              <a:xfrm>
                <a:off x="6094475" y="399227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Oval 83"/>
              <p:cNvSpPr/>
              <p:nvPr/>
            </p:nvSpPr>
            <p:spPr>
              <a:xfrm>
                <a:off x="6398970" y="399227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Oval 84"/>
              <p:cNvSpPr/>
              <p:nvPr/>
            </p:nvSpPr>
            <p:spPr>
              <a:xfrm>
                <a:off x="6703465" y="399227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Oval 85"/>
              <p:cNvSpPr/>
              <p:nvPr/>
            </p:nvSpPr>
            <p:spPr>
              <a:xfrm>
                <a:off x="3658515" y="429676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Oval 86"/>
              <p:cNvSpPr/>
              <p:nvPr/>
            </p:nvSpPr>
            <p:spPr>
              <a:xfrm>
                <a:off x="3963010" y="429676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Oval 87"/>
              <p:cNvSpPr/>
              <p:nvPr/>
            </p:nvSpPr>
            <p:spPr>
              <a:xfrm>
                <a:off x="4267505" y="429676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Oval 88"/>
              <p:cNvSpPr/>
              <p:nvPr/>
            </p:nvSpPr>
            <p:spPr>
              <a:xfrm>
                <a:off x="4572000" y="429676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Oval 89"/>
              <p:cNvSpPr/>
              <p:nvPr/>
            </p:nvSpPr>
            <p:spPr>
              <a:xfrm>
                <a:off x="4876495" y="429676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Oval 90"/>
              <p:cNvSpPr/>
              <p:nvPr/>
            </p:nvSpPr>
            <p:spPr>
              <a:xfrm>
                <a:off x="5180990" y="429676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Oval 91"/>
              <p:cNvSpPr/>
              <p:nvPr/>
            </p:nvSpPr>
            <p:spPr>
              <a:xfrm>
                <a:off x="5485485" y="429676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Oval 92"/>
              <p:cNvSpPr/>
              <p:nvPr/>
            </p:nvSpPr>
            <p:spPr>
              <a:xfrm>
                <a:off x="5789980" y="429676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Oval 93"/>
              <p:cNvSpPr/>
              <p:nvPr/>
            </p:nvSpPr>
            <p:spPr>
              <a:xfrm>
                <a:off x="6094475" y="429676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Oval 94"/>
              <p:cNvSpPr/>
              <p:nvPr/>
            </p:nvSpPr>
            <p:spPr>
              <a:xfrm>
                <a:off x="6398970" y="429676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Oval 95"/>
              <p:cNvSpPr/>
              <p:nvPr/>
            </p:nvSpPr>
            <p:spPr>
              <a:xfrm>
                <a:off x="6703465" y="429676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Oval 96"/>
              <p:cNvSpPr/>
              <p:nvPr/>
            </p:nvSpPr>
            <p:spPr>
              <a:xfrm>
                <a:off x="3658515" y="460126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Oval 97"/>
              <p:cNvSpPr/>
              <p:nvPr/>
            </p:nvSpPr>
            <p:spPr>
              <a:xfrm>
                <a:off x="3963010" y="460126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Oval 98"/>
              <p:cNvSpPr/>
              <p:nvPr/>
            </p:nvSpPr>
            <p:spPr>
              <a:xfrm>
                <a:off x="4267505" y="460126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Oval 99"/>
              <p:cNvSpPr/>
              <p:nvPr/>
            </p:nvSpPr>
            <p:spPr>
              <a:xfrm>
                <a:off x="4572000" y="460126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Oval 100"/>
              <p:cNvSpPr/>
              <p:nvPr/>
            </p:nvSpPr>
            <p:spPr>
              <a:xfrm>
                <a:off x="4876495" y="460126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Oval 101"/>
              <p:cNvSpPr/>
              <p:nvPr/>
            </p:nvSpPr>
            <p:spPr>
              <a:xfrm>
                <a:off x="5180990" y="460126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Oval 102"/>
              <p:cNvSpPr/>
              <p:nvPr/>
            </p:nvSpPr>
            <p:spPr>
              <a:xfrm>
                <a:off x="5485485" y="460126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Oval 103"/>
              <p:cNvSpPr/>
              <p:nvPr/>
            </p:nvSpPr>
            <p:spPr>
              <a:xfrm>
                <a:off x="5789980" y="460126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Oval 104"/>
              <p:cNvSpPr/>
              <p:nvPr/>
            </p:nvSpPr>
            <p:spPr>
              <a:xfrm>
                <a:off x="6094475" y="460126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Oval 105"/>
              <p:cNvSpPr/>
              <p:nvPr/>
            </p:nvSpPr>
            <p:spPr>
              <a:xfrm>
                <a:off x="6398970" y="460126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Oval 106"/>
              <p:cNvSpPr/>
              <p:nvPr/>
            </p:nvSpPr>
            <p:spPr>
              <a:xfrm>
                <a:off x="6703465" y="460126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Oval 107"/>
              <p:cNvSpPr/>
              <p:nvPr/>
            </p:nvSpPr>
            <p:spPr>
              <a:xfrm>
                <a:off x="3658515" y="490575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Oval 108"/>
              <p:cNvSpPr/>
              <p:nvPr/>
            </p:nvSpPr>
            <p:spPr>
              <a:xfrm>
                <a:off x="3963010" y="490575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Oval 109"/>
              <p:cNvSpPr/>
              <p:nvPr/>
            </p:nvSpPr>
            <p:spPr>
              <a:xfrm>
                <a:off x="4267505" y="490575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Oval 110"/>
              <p:cNvSpPr/>
              <p:nvPr/>
            </p:nvSpPr>
            <p:spPr>
              <a:xfrm>
                <a:off x="4572000" y="490575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Oval 111"/>
              <p:cNvSpPr/>
              <p:nvPr/>
            </p:nvSpPr>
            <p:spPr>
              <a:xfrm>
                <a:off x="4876495" y="490575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Oval 112"/>
              <p:cNvSpPr/>
              <p:nvPr/>
            </p:nvSpPr>
            <p:spPr>
              <a:xfrm>
                <a:off x="5180990" y="490575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Oval 113"/>
              <p:cNvSpPr/>
              <p:nvPr/>
            </p:nvSpPr>
            <p:spPr>
              <a:xfrm>
                <a:off x="5485485" y="490575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Oval 114"/>
              <p:cNvSpPr/>
              <p:nvPr/>
            </p:nvSpPr>
            <p:spPr>
              <a:xfrm>
                <a:off x="5789980" y="490575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Oval 115"/>
              <p:cNvSpPr/>
              <p:nvPr/>
            </p:nvSpPr>
            <p:spPr>
              <a:xfrm>
                <a:off x="6094475" y="490575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Oval 116"/>
              <p:cNvSpPr/>
              <p:nvPr/>
            </p:nvSpPr>
            <p:spPr>
              <a:xfrm>
                <a:off x="6398970" y="490575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Oval 117"/>
              <p:cNvSpPr/>
              <p:nvPr/>
            </p:nvSpPr>
            <p:spPr>
              <a:xfrm>
                <a:off x="6703465" y="490575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Oval 118"/>
              <p:cNvSpPr/>
              <p:nvPr/>
            </p:nvSpPr>
            <p:spPr>
              <a:xfrm>
                <a:off x="3658515" y="521025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Oval 119"/>
              <p:cNvSpPr/>
              <p:nvPr/>
            </p:nvSpPr>
            <p:spPr>
              <a:xfrm>
                <a:off x="3963010" y="521025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Oval 120"/>
              <p:cNvSpPr/>
              <p:nvPr/>
            </p:nvSpPr>
            <p:spPr>
              <a:xfrm>
                <a:off x="4267505" y="521025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Oval 121"/>
              <p:cNvSpPr/>
              <p:nvPr/>
            </p:nvSpPr>
            <p:spPr>
              <a:xfrm>
                <a:off x="4572000" y="521025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Oval 122"/>
              <p:cNvSpPr/>
              <p:nvPr/>
            </p:nvSpPr>
            <p:spPr>
              <a:xfrm>
                <a:off x="4876495" y="521025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Oval 123"/>
              <p:cNvSpPr/>
              <p:nvPr/>
            </p:nvSpPr>
            <p:spPr>
              <a:xfrm>
                <a:off x="5180990" y="521025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Oval 124"/>
              <p:cNvSpPr/>
              <p:nvPr/>
            </p:nvSpPr>
            <p:spPr>
              <a:xfrm>
                <a:off x="5485485" y="521025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Oval 125"/>
              <p:cNvSpPr/>
              <p:nvPr/>
            </p:nvSpPr>
            <p:spPr>
              <a:xfrm>
                <a:off x="5789980" y="521025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Oval 126"/>
              <p:cNvSpPr/>
              <p:nvPr/>
            </p:nvSpPr>
            <p:spPr>
              <a:xfrm>
                <a:off x="6094475" y="521025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Oval 127"/>
              <p:cNvSpPr/>
              <p:nvPr/>
            </p:nvSpPr>
            <p:spPr>
              <a:xfrm>
                <a:off x="6398970" y="521025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Oval 128"/>
              <p:cNvSpPr/>
              <p:nvPr/>
            </p:nvSpPr>
            <p:spPr>
              <a:xfrm>
                <a:off x="6703465" y="521025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Oval 129"/>
              <p:cNvSpPr/>
              <p:nvPr/>
            </p:nvSpPr>
            <p:spPr>
              <a:xfrm>
                <a:off x="3658515" y="551474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Oval 130"/>
              <p:cNvSpPr/>
              <p:nvPr/>
            </p:nvSpPr>
            <p:spPr>
              <a:xfrm>
                <a:off x="3963010" y="551474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Oval 131"/>
              <p:cNvSpPr/>
              <p:nvPr/>
            </p:nvSpPr>
            <p:spPr>
              <a:xfrm>
                <a:off x="4267505" y="551474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Oval 132"/>
              <p:cNvSpPr/>
              <p:nvPr/>
            </p:nvSpPr>
            <p:spPr>
              <a:xfrm>
                <a:off x="4572000" y="551474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Oval 133"/>
              <p:cNvSpPr/>
              <p:nvPr/>
            </p:nvSpPr>
            <p:spPr>
              <a:xfrm>
                <a:off x="4876495" y="551474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Oval 134"/>
              <p:cNvSpPr/>
              <p:nvPr/>
            </p:nvSpPr>
            <p:spPr>
              <a:xfrm>
                <a:off x="5180990" y="551474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Oval 135"/>
              <p:cNvSpPr/>
              <p:nvPr/>
            </p:nvSpPr>
            <p:spPr>
              <a:xfrm>
                <a:off x="5485485" y="551474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Oval 136"/>
              <p:cNvSpPr/>
              <p:nvPr/>
            </p:nvSpPr>
            <p:spPr>
              <a:xfrm>
                <a:off x="5789980" y="551474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Oval 137"/>
              <p:cNvSpPr/>
              <p:nvPr/>
            </p:nvSpPr>
            <p:spPr>
              <a:xfrm>
                <a:off x="6094475" y="551474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Oval 138"/>
              <p:cNvSpPr/>
              <p:nvPr/>
            </p:nvSpPr>
            <p:spPr>
              <a:xfrm>
                <a:off x="6398970" y="551474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Oval 139"/>
              <p:cNvSpPr/>
              <p:nvPr/>
            </p:nvSpPr>
            <p:spPr>
              <a:xfrm>
                <a:off x="6703465" y="551474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Oval 140"/>
              <p:cNvSpPr/>
              <p:nvPr/>
            </p:nvSpPr>
            <p:spPr>
              <a:xfrm>
                <a:off x="3658515" y="581924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Oval 141"/>
              <p:cNvSpPr/>
              <p:nvPr/>
            </p:nvSpPr>
            <p:spPr>
              <a:xfrm>
                <a:off x="3963010" y="581924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Oval 142"/>
              <p:cNvSpPr/>
              <p:nvPr/>
            </p:nvSpPr>
            <p:spPr>
              <a:xfrm>
                <a:off x="4267505" y="581924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Oval 143"/>
              <p:cNvSpPr/>
              <p:nvPr/>
            </p:nvSpPr>
            <p:spPr>
              <a:xfrm>
                <a:off x="4572000" y="581924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Oval 144"/>
              <p:cNvSpPr/>
              <p:nvPr/>
            </p:nvSpPr>
            <p:spPr>
              <a:xfrm>
                <a:off x="4876495" y="581924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Oval 145"/>
              <p:cNvSpPr/>
              <p:nvPr/>
            </p:nvSpPr>
            <p:spPr>
              <a:xfrm>
                <a:off x="5180990" y="581924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Oval 146"/>
              <p:cNvSpPr/>
              <p:nvPr/>
            </p:nvSpPr>
            <p:spPr>
              <a:xfrm>
                <a:off x="5485485" y="581924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Oval 147"/>
              <p:cNvSpPr/>
              <p:nvPr/>
            </p:nvSpPr>
            <p:spPr>
              <a:xfrm>
                <a:off x="5789980" y="581924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Oval 148"/>
              <p:cNvSpPr/>
              <p:nvPr/>
            </p:nvSpPr>
            <p:spPr>
              <a:xfrm>
                <a:off x="6094475" y="581924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Oval 149"/>
              <p:cNvSpPr/>
              <p:nvPr/>
            </p:nvSpPr>
            <p:spPr>
              <a:xfrm>
                <a:off x="6398970" y="581924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Oval 150"/>
              <p:cNvSpPr/>
              <p:nvPr/>
            </p:nvSpPr>
            <p:spPr>
              <a:xfrm>
                <a:off x="6703465" y="581924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Oval 151"/>
              <p:cNvSpPr/>
              <p:nvPr/>
            </p:nvSpPr>
            <p:spPr>
              <a:xfrm>
                <a:off x="3658515" y="612373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Oval 152"/>
              <p:cNvSpPr/>
              <p:nvPr/>
            </p:nvSpPr>
            <p:spPr>
              <a:xfrm>
                <a:off x="3963010" y="612373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Oval 153"/>
              <p:cNvSpPr/>
              <p:nvPr/>
            </p:nvSpPr>
            <p:spPr>
              <a:xfrm>
                <a:off x="4267505" y="612373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Oval 154"/>
              <p:cNvSpPr/>
              <p:nvPr/>
            </p:nvSpPr>
            <p:spPr>
              <a:xfrm>
                <a:off x="4572000" y="612373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Oval 155"/>
              <p:cNvSpPr/>
              <p:nvPr/>
            </p:nvSpPr>
            <p:spPr>
              <a:xfrm>
                <a:off x="4876495" y="612373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Oval 156"/>
              <p:cNvSpPr/>
              <p:nvPr/>
            </p:nvSpPr>
            <p:spPr>
              <a:xfrm>
                <a:off x="5180990" y="612373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Oval 157"/>
              <p:cNvSpPr/>
              <p:nvPr/>
            </p:nvSpPr>
            <p:spPr>
              <a:xfrm>
                <a:off x="5485485" y="612373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Oval 158"/>
              <p:cNvSpPr/>
              <p:nvPr/>
            </p:nvSpPr>
            <p:spPr>
              <a:xfrm>
                <a:off x="5789980" y="612373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Oval 159"/>
              <p:cNvSpPr/>
              <p:nvPr/>
            </p:nvSpPr>
            <p:spPr>
              <a:xfrm>
                <a:off x="6094475" y="612373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Oval 160"/>
              <p:cNvSpPr/>
              <p:nvPr/>
            </p:nvSpPr>
            <p:spPr>
              <a:xfrm>
                <a:off x="6398970" y="612373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Oval 161"/>
              <p:cNvSpPr/>
              <p:nvPr/>
            </p:nvSpPr>
            <p:spPr>
              <a:xfrm>
                <a:off x="6703465" y="612373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Oval 162"/>
              <p:cNvSpPr/>
              <p:nvPr/>
            </p:nvSpPr>
            <p:spPr>
              <a:xfrm>
                <a:off x="3658515" y="642823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Oval 163"/>
              <p:cNvSpPr/>
              <p:nvPr/>
            </p:nvSpPr>
            <p:spPr>
              <a:xfrm>
                <a:off x="3963010" y="642823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Oval 164"/>
              <p:cNvSpPr/>
              <p:nvPr/>
            </p:nvSpPr>
            <p:spPr>
              <a:xfrm>
                <a:off x="4267505" y="642823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Oval 165"/>
              <p:cNvSpPr/>
              <p:nvPr/>
            </p:nvSpPr>
            <p:spPr>
              <a:xfrm>
                <a:off x="4572000" y="642823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Oval 166"/>
              <p:cNvSpPr/>
              <p:nvPr/>
            </p:nvSpPr>
            <p:spPr>
              <a:xfrm>
                <a:off x="4876495" y="642823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Oval 167"/>
              <p:cNvSpPr/>
              <p:nvPr/>
            </p:nvSpPr>
            <p:spPr>
              <a:xfrm>
                <a:off x="5180990" y="642823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9" name="Oval 168"/>
              <p:cNvSpPr/>
              <p:nvPr/>
            </p:nvSpPr>
            <p:spPr>
              <a:xfrm>
                <a:off x="5485485" y="642823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0" name="Oval 169"/>
              <p:cNvSpPr/>
              <p:nvPr/>
            </p:nvSpPr>
            <p:spPr>
              <a:xfrm>
                <a:off x="5789980" y="642823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1" name="Oval 170"/>
              <p:cNvSpPr/>
              <p:nvPr/>
            </p:nvSpPr>
            <p:spPr>
              <a:xfrm>
                <a:off x="6094475" y="642823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2" name="Oval 171"/>
              <p:cNvSpPr/>
              <p:nvPr/>
            </p:nvSpPr>
            <p:spPr>
              <a:xfrm>
                <a:off x="6398970" y="642823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3" name="Oval 172"/>
              <p:cNvSpPr/>
              <p:nvPr/>
            </p:nvSpPr>
            <p:spPr>
              <a:xfrm>
                <a:off x="6703465" y="642823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4" name="Oval 173"/>
              <p:cNvSpPr/>
              <p:nvPr/>
            </p:nvSpPr>
            <p:spPr>
              <a:xfrm>
                <a:off x="3658515" y="307878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5" name="Oval 174"/>
              <p:cNvSpPr/>
              <p:nvPr/>
            </p:nvSpPr>
            <p:spPr>
              <a:xfrm>
                <a:off x="3963010" y="307878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" name="Oval 175"/>
              <p:cNvSpPr/>
              <p:nvPr/>
            </p:nvSpPr>
            <p:spPr>
              <a:xfrm>
                <a:off x="4267505" y="307878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7" name="Oval 176"/>
              <p:cNvSpPr/>
              <p:nvPr/>
            </p:nvSpPr>
            <p:spPr>
              <a:xfrm>
                <a:off x="4572000" y="307878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8" name="Oval 177"/>
              <p:cNvSpPr/>
              <p:nvPr/>
            </p:nvSpPr>
            <p:spPr>
              <a:xfrm>
                <a:off x="4876495" y="307878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9" name="Oval 178"/>
              <p:cNvSpPr/>
              <p:nvPr/>
            </p:nvSpPr>
            <p:spPr>
              <a:xfrm>
                <a:off x="5180990" y="307878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0" name="Oval 179"/>
              <p:cNvSpPr/>
              <p:nvPr/>
            </p:nvSpPr>
            <p:spPr>
              <a:xfrm>
                <a:off x="5485485" y="307878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1" name="Oval 180"/>
              <p:cNvSpPr/>
              <p:nvPr/>
            </p:nvSpPr>
            <p:spPr>
              <a:xfrm>
                <a:off x="5789980" y="307878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2" name="Oval 181"/>
              <p:cNvSpPr/>
              <p:nvPr/>
            </p:nvSpPr>
            <p:spPr>
              <a:xfrm>
                <a:off x="6094475" y="307878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3" name="Oval 182"/>
              <p:cNvSpPr/>
              <p:nvPr/>
            </p:nvSpPr>
            <p:spPr>
              <a:xfrm>
                <a:off x="6398970" y="307878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4" name="Oval 183"/>
              <p:cNvSpPr/>
              <p:nvPr/>
            </p:nvSpPr>
            <p:spPr>
              <a:xfrm>
                <a:off x="6703465" y="307878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5" name="Oval 184"/>
              <p:cNvSpPr/>
              <p:nvPr/>
            </p:nvSpPr>
            <p:spPr>
              <a:xfrm>
                <a:off x="3658515" y="673272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6" name="Oval 185"/>
              <p:cNvSpPr/>
              <p:nvPr/>
            </p:nvSpPr>
            <p:spPr>
              <a:xfrm>
                <a:off x="3963010" y="673272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7" name="Oval 186"/>
              <p:cNvSpPr/>
              <p:nvPr/>
            </p:nvSpPr>
            <p:spPr>
              <a:xfrm>
                <a:off x="4267505" y="673272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8" name="Oval 187"/>
              <p:cNvSpPr/>
              <p:nvPr/>
            </p:nvSpPr>
            <p:spPr>
              <a:xfrm>
                <a:off x="4572000" y="673272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9" name="Oval 188"/>
              <p:cNvSpPr/>
              <p:nvPr/>
            </p:nvSpPr>
            <p:spPr>
              <a:xfrm>
                <a:off x="4876495" y="673272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0" name="Oval 189"/>
              <p:cNvSpPr/>
              <p:nvPr/>
            </p:nvSpPr>
            <p:spPr>
              <a:xfrm>
                <a:off x="5180990" y="673272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1" name="Oval 190"/>
              <p:cNvSpPr/>
              <p:nvPr/>
            </p:nvSpPr>
            <p:spPr>
              <a:xfrm>
                <a:off x="5485485" y="673272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2" name="Oval 191"/>
              <p:cNvSpPr/>
              <p:nvPr/>
            </p:nvSpPr>
            <p:spPr>
              <a:xfrm>
                <a:off x="5789980" y="673272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3" name="Oval 192"/>
              <p:cNvSpPr/>
              <p:nvPr/>
            </p:nvSpPr>
            <p:spPr>
              <a:xfrm>
                <a:off x="6094475" y="673272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4" name="Oval 193"/>
              <p:cNvSpPr/>
              <p:nvPr/>
            </p:nvSpPr>
            <p:spPr>
              <a:xfrm>
                <a:off x="6398970" y="673272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5" name="Oval 194"/>
              <p:cNvSpPr/>
              <p:nvPr/>
            </p:nvSpPr>
            <p:spPr>
              <a:xfrm>
                <a:off x="6703465" y="673272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6" name="Oval 195"/>
              <p:cNvSpPr/>
              <p:nvPr/>
            </p:nvSpPr>
            <p:spPr>
              <a:xfrm>
                <a:off x="7007960" y="338328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7" name="Oval 196"/>
              <p:cNvSpPr/>
              <p:nvPr/>
            </p:nvSpPr>
            <p:spPr>
              <a:xfrm>
                <a:off x="7007960" y="368777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8" name="Oval 197"/>
              <p:cNvSpPr/>
              <p:nvPr/>
            </p:nvSpPr>
            <p:spPr>
              <a:xfrm>
                <a:off x="7007960" y="399227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9" name="Oval 198"/>
              <p:cNvSpPr/>
              <p:nvPr/>
            </p:nvSpPr>
            <p:spPr>
              <a:xfrm>
                <a:off x="7007960" y="429676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0" name="Oval 199"/>
              <p:cNvSpPr/>
              <p:nvPr/>
            </p:nvSpPr>
            <p:spPr>
              <a:xfrm>
                <a:off x="7007960" y="460126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1" name="Oval 200"/>
              <p:cNvSpPr/>
              <p:nvPr/>
            </p:nvSpPr>
            <p:spPr>
              <a:xfrm>
                <a:off x="7007960" y="490575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2" name="Oval 201"/>
              <p:cNvSpPr/>
              <p:nvPr/>
            </p:nvSpPr>
            <p:spPr>
              <a:xfrm>
                <a:off x="7007960" y="521025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3" name="Oval 202"/>
              <p:cNvSpPr/>
              <p:nvPr/>
            </p:nvSpPr>
            <p:spPr>
              <a:xfrm>
                <a:off x="7007960" y="551474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4" name="Oval 203"/>
              <p:cNvSpPr/>
              <p:nvPr/>
            </p:nvSpPr>
            <p:spPr>
              <a:xfrm>
                <a:off x="7007960" y="581924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5" name="Oval 204"/>
              <p:cNvSpPr/>
              <p:nvPr/>
            </p:nvSpPr>
            <p:spPr>
              <a:xfrm>
                <a:off x="7007960" y="612373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6" name="Oval 205"/>
              <p:cNvSpPr/>
              <p:nvPr/>
            </p:nvSpPr>
            <p:spPr>
              <a:xfrm>
                <a:off x="7007960" y="642823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7" name="Oval 206"/>
              <p:cNvSpPr/>
              <p:nvPr/>
            </p:nvSpPr>
            <p:spPr>
              <a:xfrm>
                <a:off x="7007960" y="307878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8" name="Oval 207"/>
              <p:cNvSpPr/>
              <p:nvPr/>
            </p:nvSpPr>
            <p:spPr>
              <a:xfrm>
                <a:off x="7007960" y="673272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9" name="Oval 208"/>
              <p:cNvSpPr/>
              <p:nvPr/>
            </p:nvSpPr>
            <p:spPr>
              <a:xfrm>
                <a:off x="3354020" y="338328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0" name="Oval 209"/>
              <p:cNvSpPr/>
              <p:nvPr/>
            </p:nvSpPr>
            <p:spPr>
              <a:xfrm>
                <a:off x="3354020" y="368777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1" name="Oval 210"/>
              <p:cNvSpPr/>
              <p:nvPr/>
            </p:nvSpPr>
            <p:spPr>
              <a:xfrm>
                <a:off x="3354020" y="399227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2" name="Oval 211"/>
              <p:cNvSpPr/>
              <p:nvPr/>
            </p:nvSpPr>
            <p:spPr>
              <a:xfrm>
                <a:off x="3354020" y="429676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3" name="Oval 212"/>
              <p:cNvSpPr/>
              <p:nvPr/>
            </p:nvSpPr>
            <p:spPr>
              <a:xfrm>
                <a:off x="3354020" y="460126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4" name="Oval 213"/>
              <p:cNvSpPr/>
              <p:nvPr/>
            </p:nvSpPr>
            <p:spPr>
              <a:xfrm>
                <a:off x="3354020" y="490575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5" name="Oval 214"/>
              <p:cNvSpPr/>
              <p:nvPr/>
            </p:nvSpPr>
            <p:spPr>
              <a:xfrm>
                <a:off x="3354020" y="521025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6" name="Oval 215"/>
              <p:cNvSpPr/>
              <p:nvPr/>
            </p:nvSpPr>
            <p:spPr>
              <a:xfrm>
                <a:off x="3354020" y="551474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7" name="Oval 216"/>
              <p:cNvSpPr/>
              <p:nvPr/>
            </p:nvSpPr>
            <p:spPr>
              <a:xfrm>
                <a:off x="3354020" y="581924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8" name="Oval 217"/>
              <p:cNvSpPr/>
              <p:nvPr/>
            </p:nvSpPr>
            <p:spPr>
              <a:xfrm>
                <a:off x="3354020" y="612373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9" name="Oval 218"/>
              <p:cNvSpPr/>
              <p:nvPr/>
            </p:nvSpPr>
            <p:spPr>
              <a:xfrm>
                <a:off x="3354020" y="642823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0" name="Oval 219"/>
              <p:cNvSpPr/>
              <p:nvPr/>
            </p:nvSpPr>
            <p:spPr>
              <a:xfrm>
                <a:off x="3354020" y="307878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1" name="Oval 220"/>
              <p:cNvSpPr/>
              <p:nvPr/>
            </p:nvSpPr>
            <p:spPr>
              <a:xfrm>
                <a:off x="3354020" y="673272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246" name="Picture 24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2747" y="5161008"/>
            <a:ext cx="402717" cy="253365"/>
          </a:xfrm>
          <a:prstGeom prst="rect">
            <a:avLst/>
          </a:prstGeom>
        </p:spPr>
      </p:pic>
      <p:sp>
        <p:nvSpPr>
          <p:cNvPr id="248" name="Frame 247"/>
          <p:cNvSpPr/>
          <p:nvPr/>
        </p:nvSpPr>
        <p:spPr>
          <a:xfrm>
            <a:off x="4825502" y="5148736"/>
            <a:ext cx="1186736" cy="1175494"/>
          </a:xfrm>
          <a:prstGeom prst="frame">
            <a:avLst>
              <a:gd name="adj1" fmla="val 25302"/>
            </a:avLst>
          </a:prstGeom>
          <a:solidFill>
            <a:schemeClr val="accent5">
              <a:alpha val="12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9" name="Rectangle 248"/>
          <p:cNvSpPr/>
          <p:nvPr/>
        </p:nvSpPr>
        <p:spPr>
          <a:xfrm>
            <a:off x="5124997" y="5448232"/>
            <a:ext cx="587748" cy="576504"/>
          </a:xfrm>
          <a:prstGeom prst="rect">
            <a:avLst/>
          </a:prstGeom>
          <a:solidFill>
            <a:srgbClr val="C00000">
              <a:alpha val="20000"/>
            </a:srgbClr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0" name="Picture 249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4653" y="5613801"/>
            <a:ext cx="210693" cy="245364"/>
          </a:xfrm>
          <a:prstGeom prst="rect">
            <a:avLst/>
          </a:prstGeom>
        </p:spPr>
      </p:pic>
      <p:pic>
        <p:nvPicPr>
          <p:cNvPr id="263" name="Picture 262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3702" y="5526549"/>
            <a:ext cx="760095" cy="336042"/>
          </a:xfrm>
          <a:prstGeom prst="rect">
            <a:avLst/>
          </a:prstGeom>
        </p:spPr>
      </p:pic>
      <p:grpSp>
        <p:nvGrpSpPr>
          <p:cNvPr id="252" name="Group 251"/>
          <p:cNvGrpSpPr/>
          <p:nvPr/>
        </p:nvGrpSpPr>
        <p:grpSpPr>
          <a:xfrm>
            <a:off x="1527050" y="5201325"/>
            <a:ext cx="2371456" cy="1241537"/>
            <a:chOff x="5515955" y="3045066"/>
            <a:chExt cx="3713464" cy="1944123"/>
          </a:xfrm>
        </p:grpSpPr>
        <p:pic>
          <p:nvPicPr>
            <p:cNvPr id="253" name="Picture 252"/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41139" y="3968405"/>
              <a:ext cx="100154" cy="101823"/>
            </a:xfrm>
            <a:prstGeom prst="rect">
              <a:avLst/>
            </a:prstGeom>
          </p:spPr>
        </p:pic>
        <p:pic>
          <p:nvPicPr>
            <p:cNvPr id="254" name="Picture 253"/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42759" y="3428755"/>
              <a:ext cx="100154" cy="146892"/>
            </a:xfrm>
            <a:prstGeom prst="rect">
              <a:avLst/>
            </a:prstGeom>
          </p:spPr>
        </p:pic>
        <p:cxnSp>
          <p:nvCxnSpPr>
            <p:cNvPr id="255" name="Straight Connector 254"/>
            <p:cNvCxnSpPr/>
            <p:nvPr/>
          </p:nvCxnSpPr>
          <p:spPr>
            <a:xfrm>
              <a:off x="5667295" y="3757980"/>
              <a:ext cx="566290" cy="263166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/>
            <p:nvPr/>
          </p:nvCxnSpPr>
          <p:spPr>
            <a:xfrm flipV="1">
              <a:off x="5634124" y="3587023"/>
              <a:ext cx="614030" cy="171622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/>
          </p:nvCxnSpPr>
          <p:spPr>
            <a:xfrm flipV="1">
              <a:off x="5647853" y="3245985"/>
              <a:ext cx="0" cy="523860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58" name="Picture 257"/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5955" y="3327174"/>
              <a:ext cx="91808" cy="101823"/>
            </a:xfrm>
            <a:prstGeom prst="rect">
              <a:avLst/>
            </a:prstGeom>
          </p:spPr>
        </p:pic>
        <p:pic>
          <p:nvPicPr>
            <p:cNvPr id="259" name="Picture 258"/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47853" y="3045066"/>
              <a:ext cx="3581566" cy="1944123"/>
            </a:xfrm>
            <a:prstGeom prst="rect">
              <a:avLst/>
            </a:prstGeom>
          </p:spPr>
        </p:pic>
      </p:grpSp>
      <p:cxnSp>
        <p:nvCxnSpPr>
          <p:cNvPr id="260" name="Straight Arrow Connector 259"/>
          <p:cNvCxnSpPr/>
          <p:nvPr/>
        </p:nvCxnSpPr>
        <p:spPr>
          <a:xfrm>
            <a:off x="3566902" y="5695168"/>
            <a:ext cx="1497203" cy="0"/>
          </a:xfrm>
          <a:prstGeom prst="straightConnector1">
            <a:avLst/>
          </a:prstGeom>
          <a:ln w="571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1" name="Picture 260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4453" y="5276000"/>
            <a:ext cx="464820" cy="361950"/>
          </a:xfrm>
          <a:prstGeom prst="rect">
            <a:avLst/>
          </a:prstGeom>
        </p:spPr>
      </p:pic>
      <p:pic>
        <p:nvPicPr>
          <p:cNvPr id="273" name="Picture 272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530" y="6377337"/>
            <a:ext cx="1553114" cy="402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985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4574" y="1053388"/>
            <a:ext cx="9139425" cy="359359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Shape 41"/>
          <p:cNvSpPr txBox="1">
            <a:spLocks/>
          </p:cNvSpPr>
          <p:nvPr/>
        </p:nvSpPr>
        <p:spPr>
          <a:xfrm>
            <a:off x="693651" y="993040"/>
            <a:ext cx="8534400" cy="4708951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-US" sz="2800" b="0" i="1" dirty="0" smtClean="0">
                <a:solidFill>
                  <a:schemeClr val="tx1"/>
                </a:solidFill>
                <a:latin typeface="+mj-lt"/>
                <a:ea typeface="Roboto Light" pitchFamily="2" charset="0"/>
                <a:cs typeface="Open Sans Condensed" pitchFamily="34" charset="0"/>
              </a:rPr>
              <a:t>Prop</a:t>
            </a:r>
            <a:r>
              <a:rPr lang="en-US" sz="2800" b="0" dirty="0" smtClean="0">
                <a:solidFill>
                  <a:schemeClr val="tx1"/>
                </a:solidFill>
                <a:latin typeface="+mj-lt"/>
                <a:ea typeface="Roboto Light" pitchFamily="2" charset="0"/>
                <a:cs typeface="Open Sans Condensed" pitchFamily="34" charset="0"/>
              </a:rPr>
              <a:t>:</a:t>
            </a:r>
            <a:r>
              <a:rPr lang="en-US" sz="2800" b="0" i="1" dirty="0" smtClean="0">
                <a:solidFill>
                  <a:schemeClr val="tx1"/>
                </a:solidFill>
                <a:latin typeface="+mj-lt"/>
                <a:ea typeface="Roboto Light" pitchFamily="2" charset="0"/>
                <a:cs typeface="Open Sans Condensed" pitchFamily="34" charset="0"/>
              </a:rPr>
              <a:t> </a:t>
            </a:r>
            <a:r>
              <a:rPr lang="en-US" sz="2800" b="0" dirty="0" smtClean="0">
                <a:solidFill>
                  <a:schemeClr val="tx1"/>
                </a:solidFill>
                <a:latin typeface="+mj-lt"/>
                <a:ea typeface="Roboto Light" pitchFamily="2" charset="0"/>
                <a:cs typeface="Open Sans Condensed" pitchFamily="34" charset="0"/>
              </a:rPr>
              <a:t>If </a:t>
            </a:r>
            <a:r>
              <a:rPr lang="en-US" sz="2800" dirty="0" smtClean="0">
                <a:solidFill>
                  <a:schemeClr val="tx1"/>
                </a:solidFill>
                <a:latin typeface="+mj-lt"/>
                <a:ea typeface="Roboto Light" pitchFamily="2" charset="0"/>
                <a:cs typeface="Open Sans Condensed" pitchFamily="34" charset="0"/>
              </a:rPr>
              <a:t>f</a:t>
            </a:r>
            <a:r>
              <a:rPr lang="en-US" sz="2800" b="0" dirty="0" smtClean="0">
                <a:solidFill>
                  <a:schemeClr val="tx1"/>
                </a:solidFill>
                <a:latin typeface="+mj-lt"/>
                <a:ea typeface="Roboto Light" pitchFamily="2" charset="0"/>
                <a:cs typeface="Open Sans Condensed" pitchFamily="34" charset="0"/>
              </a:rPr>
              <a:t> is PW linear, with edge set                  </a:t>
            </a:r>
            <a:r>
              <a:rPr lang="en-US" sz="2800" b="0" dirty="0">
                <a:solidFill>
                  <a:schemeClr val="tx1"/>
                </a:solidFill>
                <a:latin typeface="+mj-lt"/>
                <a:ea typeface="Roboto Light" pitchFamily="2" charset="0"/>
                <a:cs typeface="Open Sans Condensed" pitchFamily="34" charset="0"/>
              </a:rPr>
              <a:t/>
            </a:r>
            <a:br>
              <a:rPr lang="en-US" sz="2800" b="0" dirty="0">
                <a:solidFill>
                  <a:schemeClr val="tx1"/>
                </a:solidFill>
                <a:latin typeface="+mj-lt"/>
                <a:ea typeface="Roboto Light" pitchFamily="2" charset="0"/>
                <a:cs typeface="Open Sans Condensed" pitchFamily="34" charset="0"/>
              </a:rPr>
            </a:br>
            <a:r>
              <a:rPr lang="en-US" sz="2800" b="0" dirty="0" smtClean="0">
                <a:solidFill>
                  <a:schemeClr val="tx1"/>
                </a:solidFill>
                <a:latin typeface="+mj-lt"/>
                <a:ea typeface="Roboto Light" pitchFamily="2" charset="0"/>
                <a:cs typeface="Open Sans Condensed" pitchFamily="34" charset="0"/>
              </a:rPr>
              <a:t>with      </a:t>
            </a:r>
            <a:r>
              <a:rPr lang="en-US" sz="2800" b="0" dirty="0" err="1" smtClean="0">
                <a:solidFill>
                  <a:schemeClr val="tx1"/>
                </a:solidFill>
                <a:latin typeface="+mj-lt"/>
                <a:ea typeface="Roboto Light" pitchFamily="2" charset="0"/>
                <a:cs typeface="Open Sans Condensed" pitchFamily="34" charset="0"/>
              </a:rPr>
              <a:t>bandlimited</a:t>
            </a:r>
            <a:r>
              <a:rPr lang="en-US" sz="2800" b="0" dirty="0" smtClean="0">
                <a:solidFill>
                  <a:schemeClr val="tx1"/>
                </a:solidFill>
                <a:latin typeface="+mj-lt"/>
                <a:ea typeface="Roboto Light" pitchFamily="2" charset="0"/>
                <a:cs typeface="Open Sans Condensed" pitchFamily="34" charset="0"/>
              </a:rPr>
              <a:t> to     then</a:t>
            </a:r>
            <a:endParaRPr lang="en-US" sz="2800" b="0" dirty="0">
              <a:solidFill>
                <a:schemeClr val="tx1"/>
              </a:solidFill>
              <a:latin typeface="+mj-lt"/>
              <a:ea typeface="Roboto Light" pitchFamily="2" charset="0"/>
              <a:cs typeface="Open Sans Condensed" pitchFamily="34" charset="0"/>
            </a:endParaRPr>
          </a:p>
          <a:p>
            <a:pPr marL="514350" indent="-514350">
              <a:lnSpc>
                <a:spcPct val="150000"/>
              </a:lnSpc>
              <a:buClr>
                <a:schemeClr val="tx1"/>
              </a:buClr>
              <a:buFont typeface="+mj-lt"/>
              <a:buAutoNum type="arabicPeriod"/>
            </a:pPr>
            <a:endParaRPr lang="en-US" sz="2800" b="0" dirty="0" smtClean="0">
              <a:solidFill>
                <a:schemeClr val="tx1"/>
              </a:solidFill>
              <a:latin typeface="+mj-lt"/>
              <a:ea typeface="Roboto Light" pitchFamily="2" charset="0"/>
              <a:cs typeface="Open Sans Condensed" pitchFamily="34" charset="0"/>
            </a:endParaRPr>
          </a:p>
          <a:p>
            <a:pPr marL="514350" indent="-514350">
              <a:lnSpc>
                <a:spcPct val="150000"/>
              </a:lnSpc>
              <a:buClr>
                <a:schemeClr val="tx1"/>
              </a:buClr>
              <a:buFont typeface="+mj-lt"/>
              <a:buAutoNum type="arabicPeriod"/>
            </a:pPr>
            <a:endParaRPr lang="en-US" sz="2800" b="0" dirty="0">
              <a:solidFill>
                <a:schemeClr val="tx1"/>
              </a:solidFill>
              <a:latin typeface="+mj-lt"/>
              <a:ea typeface="Roboto Light" pitchFamily="2" charset="0"/>
              <a:cs typeface="Open Sans Condensed" pitchFamily="34" charset="0"/>
            </a:endParaRPr>
          </a:p>
          <a:p>
            <a:pPr marL="514350" indent="-514350">
              <a:lnSpc>
                <a:spcPct val="150000"/>
              </a:lnSpc>
              <a:buClr>
                <a:schemeClr val="tx1"/>
              </a:buClr>
              <a:buFont typeface="+mj-lt"/>
              <a:buAutoNum type="arabicPeriod"/>
            </a:pPr>
            <a:endParaRPr lang="en-US" sz="2800" b="0" dirty="0" smtClean="0">
              <a:solidFill>
                <a:schemeClr val="tx1"/>
              </a:solidFill>
              <a:latin typeface="+mj-lt"/>
              <a:ea typeface="Roboto Light" pitchFamily="2" charset="0"/>
              <a:cs typeface="Open Sans Condensed" pitchFamily="34" charset="0"/>
            </a:endParaRPr>
          </a:p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" sz="2800" dirty="0" smtClean="0">
                <a:solidFill>
                  <a:schemeClr val="tx1"/>
                </a:solidFill>
                <a:latin typeface="+mj-lt"/>
                <a:ea typeface="Roboto Light" pitchFamily="2" charset="0"/>
                <a:cs typeface="Open Sans Condensed" pitchFamily="34" charset="0"/>
              </a:rPr>
              <a:t/>
            </a:r>
            <a:br>
              <a:rPr lang="en" sz="2800" dirty="0" smtClean="0">
                <a:solidFill>
                  <a:schemeClr val="tx1"/>
                </a:solidFill>
                <a:latin typeface="+mj-lt"/>
                <a:ea typeface="Roboto Light" pitchFamily="2" charset="0"/>
                <a:cs typeface="Open Sans Condensed" pitchFamily="34" charset="0"/>
              </a:rPr>
            </a:br>
            <a:endParaRPr lang="en" sz="2800" dirty="0" smtClean="0">
              <a:solidFill>
                <a:schemeClr val="tx1"/>
              </a:solidFill>
              <a:latin typeface="+mj-lt"/>
              <a:ea typeface="Roboto Light" pitchFamily="2" charset="0"/>
              <a:cs typeface="Open Sans Condensed" pitchFamily="34" charset="0"/>
            </a:endParaRPr>
          </a:p>
        </p:txBody>
      </p:sp>
      <p:sp>
        <p:nvSpPr>
          <p:cNvPr id="4" name="Title 4"/>
          <p:cNvSpPr txBox="1">
            <a:spLocks/>
          </p:cNvSpPr>
          <p:nvPr/>
        </p:nvSpPr>
        <p:spPr>
          <a:xfrm>
            <a:off x="529765" y="230428"/>
            <a:ext cx="8229600" cy="8229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3200" dirty="0">
              <a:latin typeface="Roboto Medium" pitchFamily="2" charset="0"/>
              <a:ea typeface="Roboto Medium" pitchFamily="2" charset="0"/>
              <a:cs typeface="Arial" pitchFamily="34" charset="0"/>
            </a:endParaRPr>
          </a:p>
        </p:txBody>
      </p:sp>
      <p:sp>
        <p:nvSpPr>
          <p:cNvPr id="17" name="Title 4"/>
          <p:cNvSpPr txBox="1">
            <a:spLocks/>
          </p:cNvSpPr>
          <p:nvPr/>
        </p:nvSpPr>
        <p:spPr>
          <a:xfrm>
            <a:off x="682165" y="318195"/>
            <a:ext cx="8229600" cy="8229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" sz="28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  <a:t>Annhilation relation for PW linear signals</a:t>
            </a:r>
            <a:endParaRPr lang="en-US" sz="2800" dirty="0">
              <a:latin typeface="Roboto Medium" pitchFamily="2" charset="0"/>
              <a:ea typeface="Roboto Medium" pitchFamily="2" charset="0"/>
              <a:cs typeface="Arial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1284" y="1287077"/>
            <a:ext cx="2106930" cy="352044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6849" y="2027936"/>
            <a:ext cx="226695" cy="234696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0711" y="1966976"/>
            <a:ext cx="210693" cy="245364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3889246" y="3968829"/>
            <a:ext cx="43572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rPr>
              <a:t>a</a:t>
            </a:r>
            <a:r>
              <a:rPr lang="en-US" sz="2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rPr>
              <a:t>ny 2</a:t>
            </a:r>
            <a:r>
              <a:rPr lang="en-US" sz="2400" baseline="300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rPr>
              <a:t>nd</a:t>
            </a:r>
            <a:r>
              <a:rPr lang="en-US" sz="2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rPr>
              <a:t> order partial derivative</a:t>
            </a:r>
            <a:endParaRPr lang="en-US" sz="2400" dirty="0">
              <a:solidFill>
                <a:schemeClr val="tx2">
                  <a:lumMod val="60000"/>
                  <a:lumOff val="40000"/>
                </a:schemeClr>
              </a:solidFill>
              <a:latin typeface="+mj-lt"/>
            </a:endParaRPr>
          </a:p>
        </p:txBody>
      </p:sp>
      <p:cxnSp>
        <p:nvCxnSpPr>
          <p:cNvPr id="42" name="Straight Connector 41"/>
          <p:cNvCxnSpPr/>
          <p:nvPr/>
        </p:nvCxnSpPr>
        <p:spPr>
          <a:xfrm>
            <a:off x="3789828" y="3252720"/>
            <a:ext cx="608990" cy="6415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Picture 4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0753" y="5065690"/>
            <a:ext cx="3187065" cy="32537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9484" y="5727106"/>
            <a:ext cx="6235446" cy="378714"/>
          </a:xfrm>
          <a:prstGeom prst="rect">
            <a:avLst/>
          </a:prstGeom>
        </p:spPr>
      </p:pic>
      <p:cxnSp>
        <p:nvCxnSpPr>
          <p:cNvPr id="21" name="Straight Connector 20"/>
          <p:cNvCxnSpPr/>
          <p:nvPr/>
        </p:nvCxnSpPr>
        <p:spPr>
          <a:xfrm flipV="1">
            <a:off x="3525808" y="5727106"/>
            <a:ext cx="1752015" cy="45853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94249" y="5665269"/>
            <a:ext cx="22669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rPr>
              <a:t>p</a:t>
            </a:r>
            <a:r>
              <a:rPr lang="en-US" sz="2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rPr>
              <a:t>roduct rule x2</a:t>
            </a:r>
            <a:endParaRPr lang="en-US" sz="2400" dirty="0">
              <a:solidFill>
                <a:schemeClr val="tx2">
                  <a:lumMod val="60000"/>
                  <a:lumOff val="40000"/>
                </a:schemeClr>
              </a:solidFill>
              <a:latin typeface="+mj-lt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084176" y="6316780"/>
            <a:ext cx="22124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  <a:latin typeface="+mj-lt"/>
              </a:rPr>
              <a:t>a</a:t>
            </a:r>
            <a:r>
              <a:rPr lang="en-US" sz="2400" dirty="0" smtClean="0">
                <a:solidFill>
                  <a:srgbClr val="C00000"/>
                </a:solidFill>
                <a:latin typeface="+mj-lt"/>
              </a:rPr>
              <a:t>nnihilated by </a:t>
            </a:r>
            <a:endParaRPr lang="en-US" sz="2400" dirty="0">
              <a:solidFill>
                <a:srgbClr val="C00000"/>
              </a:solidFill>
              <a:latin typeface="+mj-lt"/>
            </a:endParaRPr>
          </a:p>
        </p:txBody>
      </p:sp>
      <p:pic>
        <p:nvPicPr>
          <p:cNvPr id="29" name="Picture 28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3458" y="6316780"/>
            <a:ext cx="360045" cy="400050"/>
          </a:xfrm>
          <a:prstGeom prst="rect">
            <a:avLst/>
          </a:prstGeom>
        </p:spPr>
      </p:pic>
      <p:cxnSp>
        <p:nvCxnSpPr>
          <p:cNvPr id="32" name="Straight Connector 31"/>
          <p:cNvCxnSpPr/>
          <p:nvPr/>
        </p:nvCxnSpPr>
        <p:spPr>
          <a:xfrm>
            <a:off x="6670228" y="6108228"/>
            <a:ext cx="192013" cy="2097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H="1">
            <a:off x="8040890" y="6026541"/>
            <a:ext cx="282314" cy="3634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itle 4"/>
          <p:cNvSpPr txBox="1">
            <a:spLocks/>
          </p:cNvSpPr>
          <p:nvPr/>
        </p:nvSpPr>
        <p:spPr>
          <a:xfrm>
            <a:off x="693651" y="4816897"/>
            <a:ext cx="8229600" cy="8229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" sz="2800" i="1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  <a:t>Proof idea:</a:t>
            </a:r>
            <a:endParaRPr lang="en-US" sz="2800" i="1" dirty="0">
              <a:latin typeface="Roboto Medium" pitchFamily="2" charset="0"/>
              <a:ea typeface="Roboto Medium" pitchFamily="2" charset="0"/>
              <a:cs typeface="Arial" pitchFamily="34" charset="0"/>
            </a:endParaRPr>
          </a:p>
        </p:txBody>
      </p:sp>
      <p:pic>
        <p:nvPicPr>
          <p:cNvPr id="23" name="Picture 22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6773" y="2680106"/>
            <a:ext cx="6352032" cy="975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825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4"/>
          <p:cNvSpPr txBox="1">
            <a:spLocks/>
          </p:cNvSpPr>
          <p:nvPr/>
        </p:nvSpPr>
        <p:spPr>
          <a:xfrm>
            <a:off x="529765" y="230428"/>
            <a:ext cx="8229600" cy="8229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3200" dirty="0">
              <a:latin typeface="Roboto Medium" pitchFamily="2" charset="0"/>
              <a:ea typeface="Roboto Medium" pitchFamily="2" charset="0"/>
              <a:cs typeface="Arial" pitchFamily="34" charset="0"/>
            </a:endParaRPr>
          </a:p>
        </p:txBody>
      </p:sp>
      <p:sp>
        <p:nvSpPr>
          <p:cNvPr id="17" name="Title 4"/>
          <p:cNvSpPr txBox="1">
            <a:spLocks/>
          </p:cNvSpPr>
          <p:nvPr/>
        </p:nvSpPr>
        <p:spPr>
          <a:xfrm>
            <a:off x="682165" y="318195"/>
            <a:ext cx="8229600" cy="8229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" sz="28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  <a:t>Can extend annihilation relation to a wide class of</a:t>
            </a:r>
            <a:br>
              <a:rPr lang="en" sz="28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</a:br>
            <a:r>
              <a:rPr lang="en" sz="2800" dirty="0" smtClean="0">
                <a:solidFill>
                  <a:schemeClr val="accent5"/>
                </a:solidFill>
                <a:latin typeface="Roboto Medium" pitchFamily="2" charset="0"/>
                <a:ea typeface="Roboto Medium" pitchFamily="2" charset="0"/>
                <a:cs typeface="Arial" pitchFamily="34" charset="0"/>
              </a:rPr>
              <a:t>piecewise smooth </a:t>
            </a:r>
            <a:r>
              <a:rPr lang="en" sz="28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  <a:t>images.</a:t>
            </a:r>
            <a:endParaRPr lang="en-US" sz="2800" dirty="0">
              <a:latin typeface="Roboto Medium" pitchFamily="2" charset="0"/>
              <a:ea typeface="Roboto Medium" pitchFamily="2" charset="0"/>
              <a:cs typeface="Arial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190415" y="3123991"/>
            <a:ext cx="29466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5"/>
                </a:solidFill>
                <a:latin typeface="+mj-lt"/>
              </a:rPr>
              <a:t>Any constant </a:t>
            </a:r>
            <a:r>
              <a:rPr lang="en-US" sz="2400" dirty="0" err="1" smtClean="0">
                <a:solidFill>
                  <a:schemeClr val="accent5"/>
                </a:solidFill>
                <a:latin typeface="+mj-lt"/>
              </a:rPr>
              <a:t>coeff</a:t>
            </a:r>
            <a:r>
              <a:rPr lang="en-US" sz="2400" dirty="0" smtClean="0">
                <a:solidFill>
                  <a:schemeClr val="accent5"/>
                </a:solidFill>
                <a:latin typeface="+mj-lt"/>
              </a:rPr>
              <a:t>.</a:t>
            </a:r>
            <a:br>
              <a:rPr lang="en-US" sz="2400" dirty="0" smtClean="0">
                <a:solidFill>
                  <a:schemeClr val="accent5"/>
                </a:solidFill>
                <a:latin typeface="+mj-lt"/>
              </a:rPr>
            </a:br>
            <a:r>
              <a:rPr lang="en-US" sz="2400" dirty="0" smtClean="0">
                <a:solidFill>
                  <a:schemeClr val="accent5"/>
                </a:solidFill>
                <a:latin typeface="+mj-lt"/>
              </a:rPr>
              <a:t>differential operator</a:t>
            </a:r>
            <a:endParaRPr lang="en-US" sz="2400" dirty="0">
              <a:solidFill>
                <a:schemeClr val="accent5"/>
              </a:solidFill>
              <a:latin typeface="+mj-lt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 flipH="1">
            <a:off x="2205048" y="2916482"/>
            <a:ext cx="1" cy="2401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Group 44"/>
          <p:cNvGrpSpPr/>
          <p:nvPr/>
        </p:nvGrpSpPr>
        <p:grpSpPr>
          <a:xfrm>
            <a:off x="5288415" y="1059342"/>
            <a:ext cx="1730399" cy="1760668"/>
            <a:chOff x="5789980" y="1059342"/>
            <a:chExt cx="2628179" cy="2674152"/>
          </a:xfrm>
        </p:grpSpPr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89980" y="1059342"/>
              <a:ext cx="2628179" cy="2674152"/>
            </a:xfrm>
            <a:prstGeom prst="rect">
              <a:avLst/>
            </a:prstGeom>
          </p:spPr>
        </p:pic>
        <p:pic>
          <p:nvPicPr>
            <p:cNvPr id="47" name="Picture 46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73607" y="3365376"/>
              <a:ext cx="507492" cy="304038"/>
            </a:xfrm>
            <a:prstGeom prst="rect">
              <a:avLst/>
            </a:prstGeom>
          </p:spPr>
        </p:pic>
        <p:pic>
          <p:nvPicPr>
            <p:cNvPr id="48" name="Picture 47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60881" y="1446107"/>
              <a:ext cx="681228" cy="304038"/>
            </a:xfrm>
            <a:prstGeom prst="rect">
              <a:avLst/>
            </a:prstGeom>
          </p:spPr>
        </p:pic>
        <p:pic>
          <p:nvPicPr>
            <p:cNvPr id="49" name="Picture 48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16795" y="2882154"/>
              <a:ext cx="681228" cy="304038"/>
            </a:xfrm>
            <a:prstGeom prst="rect">
              <a:avLst/>
            </a:prstGeom>
          </p:spPr>
        </p:pic>
        <p:pic>
          <p:nvPicPr>
            <p:cNvPr id="50" name="Picture 49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33383" y="1956294"/>
              <a:ext cx="329184" cy="262890"/>
            </a:xfrm>
            <a:prstGeom prst="rect">
              <a:avLst/>
            </a:prstGeom>
          </p:spPr>
        </p:pic>
        <p:pic>
          <p:nvPicPr>
            <p:cNvPr id="51" name="Picture 50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32675" y="3132293"/>
              <a:ext cx="333756" cy="262890"/>
            </a:xfrm>
            <a:prstGeom prst="rect">
              <a:avLst/>
            </a:prstGeom>
          </p:spPr>
        </p:pic>
      </p:grpSp>
      <p:grpSp>
        <p:nvGrpSpPr>
          <p:cNvPr id="52" name="Group 51"/>
          <p:cNvGrpSpPr/>
          <p:nvPr/>
        </p:nvGrpSpPr>
        <p:grpSpPr>
          <a:xfrm>
            <a:off x="6995022" y="1531982"/>
            <a:ext cx="2193473" cy="1148357"/>
            <a:chOff x="5515955" y="3045066"/>
            <a:chExt cx="3713464" cy="1944123"/>
          </a:xfrm>
        </p:grpSpPr>
        <p:pic>
          <p:nvPicPr>
            <p:cNvPr id="53" name="Picture 52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41139" y="3968405"/>
              <a:ext cx="100154" cy="101823"/>
            </a:xfrm>
            <a:prstGeom prst="rect">
              <a:avLst/>
            </a:prstGeom>
          </p:spPr>
        </p:pic>
        <p:pic>
          <p:nvPicPr>
            <p:cNvPr id="54" name="Picture 53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42759" y="3428755"/>
              <a:ext cx="100154" cy="146892"/>
            </a:xfrm>
            <a:prstGeom prst="rect">
              <a:avLst/>
            </a:prstGeom>
          </p:spPr>
        </p:pic>
        <p:cxnSp>
          <p:nvCxnSpPr>
            <p:cNvPr id="55" name="Straight Connector 54"/>
            <p:cNvCxnSpPr/>
            <p:nvPr/>
          </p:nvCxnSpPr>
          <p:spPr>
            <a:xfrm>
              <a:off x="5667295" y="3757980"/>
              <a:ext cx="566290" cy="263166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 flipV="1">
              <a:off x="5634124" y="3587023"/>
              <a:ext cx="614030" cy="171622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 flipV="1">
              <a:off x="5647853" y="3245985"/>
              <a:ext cx="0" cy="523860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8" name="Picture 57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5955" y="3327174"/>
              <a:ext cx="91808" cy="101823"/>
            </a:xfrm>
            <a:prstGeom prst="rect">
              <a:avLst/>
            </a:prstGeom>
          </p:spPr>
        </p:pic>
        <p:pic>
          <p:nvPicPr>
            <p:cNvPr id="59" name="Picture 58"/>
            <p:cNvPicPr>
              <a:picLocks noChangeAspect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47853" y="3045066"/>
              <a:ext cx="3581566" cy="1944123"/>
            </a:xfrm>
            <a:prstGeom prst="rect">
              <a:avLst/>
            </a:prstGeom>
          </p:spPr>
        </p:pic>
      </p:grpSp>
      <p:pic>
        <p:nvPicPr>
          <p:cNvPr id="60" name="Picture 5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097" y="1243156"/>
            <a:ext cx="3744468" cy="1586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455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682165" y="3112622"/>
            <a:ext cx="2353529" cy="39703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 smtClean="0">
                <a:latin typeface="+mj-lt"/>
              </a:rPr>
              <a:t>Signal Model:</a:t>
            </a:r>
          </a:p>
          <a:p>
            <a:pPr>
              <a:lnSpc>
                <a:spcPct val="150000"/>
              </a:lnSpc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PW Constant</a:t>
            </a:r>
          </a:p>
          <a:p>
            <a:pPr>
              <a:lnSpc>
                <a:spcPct val="150000"/>
              </a:lnSpc>
            </a:pPr>
            <a:r>
              <a:rPr lang="en-US" sz="2400" dirty="0" smtClean="0">
                <a:solidFill>
                  <a:srgbClr val="C00000"/>
                </a:solidFill>
                <a:latin typeface="+mj-lt"/>
              </a:rPr>
              <a:t>PW Analytic</a:t>
            </a:r>
            <a:r>
              <a:rPr lang="en-US" sz="2400" dirty="0" smtClean="0">
                <a:latin typeface="+mj-lt"/>
              </a:rPr>
              <a:t>*</a:t>
            </a:r>
          </a:p>
          <a:p>
            <a:pPr>
              <a:lnSpc>
                <a:spcPct val="150000"/>
              </a:lnSpc>
            </a:pPr>
            <a:r>
              <a:rPr lang="en-US" sz="2400" dirty="0" smtClean="0">
                <a:latin typeface="+mj-lt"/>
              </a:rPr>
              <a:t>PW Harmonic</a:t>
            </a:r>
          </a:p>
          <a:p>
            <a:pPr>
              <a:lnSpc>
                <a:spcPct val="150000"/>
              </a:lnSpc>
            </a:pPr>
            <a:r>
              <a:rPr lang="en-US" sz="2400" dirty="0" smtClean="0">
                <a:latin typeface="+mj-lt"/>
              </a:rPr>
              <a:t>PW Linear</a:t>
            </a:r>
          </a:p>
          <a:p>
            <a:pPr>
              <a:lnSpc>
                <a:spcPct val="150000"/>
              </a:lnSpc>
            </a:pPr>
            <a:r>
              <a:rPr lang="en-US" sz="2400" dirty="0" smtClean="0">
                <a:latin typeface="+mj-lt"/>
              </a:rPr>
              <a:t>PW Polynomial</a:t>
            </a:r>
            <a:br>
              <a:rPr lang="en-US" sz="2400" dirty="0" smtClean="0">
                <a:latin typeface="+mj-lt"/>
              </a:rPr>
            </a:br>
            <a:endParaRPr lang="en-US" sz="2400" dirty="0" smtClean="0">
              <a:latin typeface="+mj-lt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612664" y="3112622"/>
            <a:ext cx="2784737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 smtClean="0">
                <a:latin typeface="+mj-lt"/>
              </a:rPr>
              <a:t>Choice of Diff. Op.:</a:t>
            </a:r>
            <a:r>
              <a:rPr lang="en-US" sz="2400" dirty="0" smtClean="0">
                <a:solidFill>
                  <a:schemeClr val="accent1"/>
                </a:solidFill>
                <a:latin typeface="+mj-lt"/>
              </a:rPr>
              <a:t/>
            </a:r>
            <a:br>
              <a:rPr lang="en-US" sz="2400" dirty="0" smtClean="0">
                <a:solidFill>
                  <a:schemeClr val="accent1"/>
                </a:solidFill>
                <a:latin typeface="+mj-lt"/>
              </a:rPr>
            </a:br>
            <a:endParaRPr lang="en-US" sz="2400" dirty="0" smtClean="0">
              <a:solidFill>
                <a:schemeClr val="accent1"/>
              </a:solidFill>
              <a:latin typeface="+mj-lt"/>
            </a:endParaRPr>
          </a:p>
        </p:txBody>
      </p:sp>
      <p:pic>
        <p:nvPicPr>
          <p:cNvPr id="18" name="Picture 1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8421" y="3823213"/>
            <a:ext cx="3169539" cy="2627233"/>
          </a:xfrm>
          <a:prstGeom prst="rect">
            <a:avLst/>
          </a:prstGeom>
        </p:spPr>
      </p:pic>
      <p:sp>
        <p:nvSpPr>
          <p:cNvPr id="19" name="Right Brace 18"/>
          <p:cNvSpPr/>
          <p:nvPr/>
        </p:nvSpPr>
        <p:spPr>
          <a:xfrm>
            <a:off x="7005825" y="3681495"/>
            <a:ext cx="306630" cy="1038279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7407936" y="3877468"/>
            <a:ext cx="134043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 smtClean="0">
                <a:solidFill>
                  <a:schemeClr val="accent1"/>
                </a:solidFill>
                <a:latin typeface="+mj-lt"/>
              </a:rPr>
              <a:t>1</a:t>
            </a:r>
            <a:r>
              <a:rPr lang="en-US" sz="2400" baseline="30000" dirty="0" smtClean="0">
                <a:solidFill>
                  <a:schemeClr val="accent1"/>
                </a:solidFill>
                <a:latin typeface="+mj-lt"/>
              </a:rPr>
              <a:t>st</a:t>
            </a:r>
            <a:r>
              <a:rPr lang="en-US" sz="2400" dirty="0" smtClean="0">
                <a:solidFill>
                  <a:schemeClr val="accent1"/>
                </a:solidFill>
                <a:latin typeface="+mj-lt"/>
              </a:rPr>
              <a:t> order</a:t>
            </a:r>
            <a:endParaRPr lang="en-US" sz="2400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21" name="Right Brace 20"/>
          <p:cNvSpPr/>
          <p:nvPr/>
        </p:nvSpPr>
        <p:spPr>
          <a:xfrm>
            <a:off x="7018814" y="4777831"/>
            <a:ext cx="306630" cy="1038279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7380685" y="4973804"/>
            <a:ext cx="139493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 smtClean="0">
                <a:solidFill>
                  <a:schemeClr val="accent1"/>
                </a:solidFill>
                <a:latin typeface="+mj-lt"/>
              </a:rPr>
              <a:t>2</a:t>
            </a:r>
            <a:r>
              <a:rPr lang="en-US" sz="2400" baseline="30000" dirty="0" smtClean="0">
                <a:solidFill>
                  <a:schemeClr val="accent1"/>
                </a:solidFill>
                <a:latin typeface="+mj-lt"/>
              </a:rPr>
              <a:t>nd</a:t>
            </a:r>
            <a:r>
              <a:rPr lang="en-US" sz="2400" dirty="0" smtClean="0">
                <a:solidFill>
                  <a:schemeClr val="accent1"/>
                </a:solidFill>
                <a:latin typeface="+mj-lt"/>
              </a:rPr>
              <a:t> order</a:t>
            </a:r>
            <a:endParaRPr lang="en-US" sz="2400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23" name="Right Brace 22"/>
          <p:cNvSpPr/>
          <p:nvPr/>
        </p:nvSpPr>
        <p:spPr>
          <a:xfrm>
            <a:off x="7010095" y="5894740"/>
            <a:ext cx="302360" cy="625585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7407936" y="5873994"/>
            <a:ext cx="135005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 smtClean="0">
                <a:solidFill>
                  <a:schemeClr val="accent1"/>
                </a:solidFill>
                <a:latin typeface="+mj-lt"/>
              </a:rPr>
              <a:t>n</a:t>
            </a:r>
            <a:r>
              <a:rPr lang="en-US" sz="2400" baseline="30000" dirty="0" smtClean="0">
                <a:solidFill>
                  <a:schemeClr val="accent1"/>
                </a:solidFill>
                <a:latin typeface="+mj-lt"/>
              </a:rPr>
              <a:t>th</a:t>
            </a:r>
            <a:r>
              <a:rPr lang="en-US" sz="2400" dirty="0" smtClean="0">
                <a:solidFill>
                  <a:schemeClr val="accent1"/>
                </a:solidFill>
                <a:latin typeface="+mj-lt"/>
              </a:rPr>
              <a:t> order</a:t>
            </a:r>
            <a:endParaRPr lang="en-US" sz="2400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25" name="Title 4"/>
          <p:cNvSpPr txBox="1">
            <a:spLocks/>
          </p:cNvSpPr>
          <p:nvPr/>
        </p:nvSpPr>
        <p:spPr>
          <a:xfrm>
            <a:off x="682165" y="318195"/>
            <a:ext cx="8229600" cy="8229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" sz="2800" dirty="0">
                <a:latin typeface="Roboto Medium" pitchFamily="2" charset="0"/>
                <a:ea typeface="Roboto Medium" pitchFamily="2" charset="0"/>
                <a:cs typeface="Arial" pitchFamily="34" charset="0"/>
              </a:rPr>
              <a:t>Can extend annihilation </a:t>
            </a:r>
            <a:r>
              <a:rPr lang="en" sz="28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  <a:t>relation </a:t>
            </a:r>
            <a:r>
              <a:rPr lang="en" sz="2800" dirty="0">
                <a:latin typeface="Roboto Medium" pitchFamily="2" charset="0"/>
                <a:ea typeface="Roboto Medium" pitchFamily="2" charset="0"/>
                <a:cs typeface="Arial" pitchFamily="34" charset="0"/>
              </a:rPr>
              <a:t>to a wide class of</a:t>
            </a:r>
            <a:br>
              <a:rPr lang="en" sz="2800" dirty="0">
                <a:latin typeface="Roboto Medium" pitchFamily="2" charset="0"/>
                <a:ea typeface="Roboto Medium" pitchFamily="2" charset="0"/>
                <a:cs typeface="Arial" pitchFamily="34" charset="0"/>
              </a:rPr>
            </a:br>
            <a:r>
              <a:rPr lang="en" sz="2800" dirty="0">
                <a:solidFill>
                  <a:schemeClr val="accent5"/>
                </a:solidFill>
                <a:latin typeface="Roboto Medium" pitchFamily="2" charset="0"/>
                <a:ea typeface="Roboto Medium" pitchFamily="2" charset="0"/>
                <a:cs typeface="Arial" pitchFamily="34" charset="0"/>
              </a:rPr>
              <a:t>piecewise smooth </a:t>
            </a:r>
            <a:r>
              <a:rPr lang="en" sz="2800" dirty="0">
                <a:latin typeface="Roboto Medium" pitchFamily="2" charset="0"/>
                <a:ea typeface="Roboto Medium" pitchFamily="2" charset="0"/>
                <a:cs typeface="Arial" pitchFamily="34" charset="0"/>
              </a:rPr>
              <a:t>images.</a:t>
            </a:r>
            <a:endParaRPr lang="en-US" sz="2800" dirty="0">
              <a:latin typeface="Roboto Medium" pitchFamily="2" charset="0"/>
              <a:ea typeface="Roboto Medium" pitchFamily="2" charset="0"/>
              <a:cs typeface="Arial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097" y="1243157"/>
            <a:ext cx="3744468" cy="1586865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5288415" y="1059342"/>
            <a:ext cx="1730399" cy="1760668"/>
            <a:chOff x="5789980" y="1059342"/>
            <a:chExt cx="2628179" cy="2674152"/>
          </a:xfrm>
        </p:grpSpPr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89980" y="1059342"/>
              <a:ext cx="2628179" cy="2674152"/>
            </a:xfrm>
            <a:prstGeom prst="rect">
              <a:avLst/>
            </a:prstGeom>
          </p:spPr>
        </p:pic>
        <p:pic>
          <p:nvPicPr>
            <p:cNvPr id="29" name="Picture 28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73607" y="3365376"/>
              <a:ext cx="507492" cy="304038"/>
            </a:xfrm>
            <a:prstGeom prst="rect">
              <a:avLst/>
            </a:prstGeom>
          </p:spPr>
        </p:pic>
        <p:pic>
          <p:nvPicPr>
            <p:cNvPr id="30" name="Picture 29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60881" y="1446107"/>
              <a:ext cx="681228" cy="304038"/>
            </a:xfrm>
            <a:prstGeom prst="rect">
              <a:avLst/>
            </a:prstGeom>
          </p:spPr>
        </p:pic>
        <p:pic>
          <p:nvPicPr>
            <p:cNvPr id="31" name="Picture 30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16795" y="2882154"/>
              <a:ext cx="681228" cy="304038"/>
            </a:xfrm>
            <a:prstGeom prst="rect">
              <a:avLst/>
            </a:prstGeom>
          </p:spPr>
        </p:pic>
        <p:pic>
          <p:nvPicPr>
            <p:cNvPr id="32" name="Picture 31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33383" y="1956294"/>
              <a:ext cx="329184" cy="262890"/>
            </a:xfrm>
            <a:prstGeom prst="rect">
              <a:avLst/>
            </a:prstGeom>
          </p:spPr>
        </p:pic>
        <p:pic>
          <p:nvPicPr>
            <p:cNvPr id="33" name="Picture 32"/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32675" y="3132293"/>
              <a:ext cx="333756" cy="262890"/>
            </a:xfrm>
            <a:prstGeom prst="rect">
              <a:avLst/>
            </a:prstGeom>
          </p:spPr>
        </p:pic>
      </p:grpSp>
      <p:grpSp>
        <p:nvGrpSpPr>
          <p:cNvPr id="34" name="Group 33"/>
          <p:cNvGrpSpPr/>
          <p:nvPr/>
        </p:nvGrpSpPr>
        <p:grpSpPr>
          <a:xfrm>
            <a:off x="6995022" y="1531982"/>
            <a:ext cx="2193473" cy="1148357"/>
            <a:chOff x="5515955" y="3045066"/>
            <a:chExt cx="3713464" cy="1944123"/>
          </a:xfrm>
        </p:grpSpPr>
        <p:pic>
          <p:nvPicPr>
            <p:cNvPr id="35" name="Picture 34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41139" y="3968405"/>
              <a:ext cx="100154" cy="101823"/>
            </a:xfrm>
            <a:prstGeom prst="rect">
              <a:avLst/>
            </a:prstGeom>
          </p:spPr>
        </p:pic>
        <p:pic>
          <p:nvPicPr>
            <p:cNvPr id="36" name="Picture 35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42759" y="3428755"/>
              <a:ext cx="100154" cy="146892"/>
            </a:xfrm>
            <a:prstGeom prst="rect">
              <a:avLst/>
            </a:prstGeom>
          </p:spPr>
        </p:pic>
        <p:cxnSp>
          <p:nvCxnSpPr>
            <p:cNvPr id="37" name="Straight Connector 36"/>
            <p:cNvCxnSpPr/>
            <p:nvPr/>
          </p:nvCxnSpPr>
          <p:spPr>
            <a:xfrm>
              <a:off x="5667295" y="3757980"/>
              <a:ext cx="566290" cy="263166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 flipV="1">
              <a:off x="5634124" y="3587023"/>
              <a:ext cx="614030" cy="171622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 flipV="1">
              <a:off x="5647853" y="3245985"/>
              <a:ext cx="0" cy="523860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0" name="Picture 39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5955" y="3327174"/>
              <a:ext cx="91808" cy="101823"/>
            </a:xfrm>
            <a:prstGeom prst="rect">
              <a:avLst/>
            </a:prstGeom>
          </p:spPr>
        </p:pic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47853" y="3045066"/>
              <a:ext cx="3581566" cy="19441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7390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4574" y="1053388"/>
            <a:ext cx="9139425" cy="420258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Shape 41"/>
          <p:cNvSpPr txBox="1">
            <a:spLocks/>
          </p:cNvSpPr>
          <p:nvPr/>
        </p:nvSpPr>
        <p:spPr>
          <a:xfrm>
            <a:off x="693651" y="993040"/>
            <a:ext cx="8534400" cy="6647943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-US" sz="2800" b="0" i="1" dirty="0" smtClean="0">
                <a:solidFill>
                  <a:schemeClr val="tx1"/>
                </a:solidFill>
                <a:latin typeface="+mj-lt"/>
                <a:ea typeface="Roboto Light" pitchFamily="2" charset="0"/>
                <a:cs typeface="Open Sans Condensed" pitchFamily="34" charset="0"/>
              </a:rPr>
              <a:t>Prop: </a:t>
            </a:r>
            <a:r>
              <a:rPr lang="en-US" sz="2800" b="0" dirty="0" smtClean="0">
                <a:solidFill>
                  <a:schemeClr val="tx1"/>
                </a:solidFill>
                <a:latin typeface="+mj-lt"/>
                <a:ea typeface="Roboto Light" pitchFamily="2" charset="0"/>
                <a:cs typeface="Open Sans Condensed" pitchFamily="34" charset="0"/>
              </a:rPr>
              <a:t>If f is PW smooth, such that</a:t>
            </a:r>
          </a:p>
          <a:p>
            <a:pPr marL="514350" indent="-514350">
              <a:lnSpc>
                <a:spcPct val="150000"/>
              </a:lnSpc>
              <a:buClr>
                <a:schemeClr val="tx1"/>
              </a:buClr>
              <a:buFont typeface="+mj-lt"/>
              <a:buAutoNum type="arabicPeriod"/>
            </a:pPr>
            <a:r>
              <a:rPr lang="en-US" sz="2800" b="0" dirty="0">
                <a:solidFill>
                  <a:schemeClr val="tx1"/>
                </a:solidFill>
                <a:latin typeface="+mj-lt"/>
                <a:ea typeface="Roboto Light" pitchFamily="2" charset="0"/>
                <a:cs typeface="Open Sans Condensed" pitchFamily="34" charset="0"/>
              </a:rPr>
              <a:t>t</a:t>
            </a:r>
            <a:r>
              <a:rPr lang="en-US" sz="2800" b="0" dirty="0" smtClean="0">
                <a:solidFill>
                  <a:schemeClr val="tx1"/>
                </a:solidFill>
                <a:latin typeface="+mj-lt"/>
                <a:ea typeface="Roboto Light" pitchFamily="2" charset="0"/>
                <a:cs typeface="Open Sans Condensed" pitchFamily="34" charset="0"/>
              </a:rPr>
              <a:t>he nulling operator D is n</a:t>
            </a:r>
            <a:r>
              <a:rPr lang="en-US" sz="2800" b="0" baseline="30000" dirty="0" smtClean="0">
                <a:solidFill>
                  <a:schemeClr val="tx1"/>
                </a:solidFill>
                <a:latin typeface="+mj-lt"/>
                <a:ea typeface="Roboto Light" pitchFamily="2" charset="0"/>
                <a:cs typeface="Open Sans Condensed" pitchFamily="34" charset="0"/>
              </a:rPr>
              <a:t>th</a:t>
            </a:r>
            <a:r>
              <a:rPr lang="en-US" sz="2800" b="0" dirty="0" smtClean="0">
                <a:solidFill>
                  <a:schemeClr val="tx1"/>
                </a:solidFill>
                <a:latin typeface="+mj-lt"/>
                <a:ea typeface="Roboto Light" pitchFamily="2" charset="0"/>
                <a:cs typeface="Open Sans Condensed" pitchFamily="34" charset="0"/>
              </a:rPr>
              <a:t> order, and</a:t>
            </a:r>
            <a:endParaRPr lang="en-US" sz="2800" b="0" baseline="30000" dirty="0" smtClean="0">
              <a:solidFill>
                <a:schemeClr val="tx1"/>
              </a:solidFill>
              <a:latin typeface="+mj-lt"/>
              <a:ea typeface="Roboto Light" pitchFamily="2" charset="0"/>
              <a:cs typeface="Open Sans Condensed" pitchFamily="34" charset="0"/>
            </a:endParaRPr>
          </a:p>
          <a:p>
            <a:pPr marL="514350" indent="-514350">
              <a:lnSpc>
                <a:spcPct val="150000"/>
              </a:lnSpc>
              <a:buClr>
                <a:schemeClr val="tx1"/>
              </a:buClr>
              <a:buFont typeface="+mj-lt"/>
              <a:buAutoNum type="arabicPeriod"/>
            </a:pPr>
            <a:r>
              <a:rPr lang="en-US" sz="2800" b="0" dirty="0">
                <a:solidFill>
                  <a:schemeClr val="tx1"/>
                </a:solidFill>
                <a:latin typeface="+mj-lt"/>
                <a:ea typeface="Roboto Light" pitchFamily="2" charset="0"/>
                <a:cs typeface="Open Sans Condensed" pitchFamily="34" charset="0"/>
              </a:rPr>
              <a:t>t</a:t>
            </a:r>
            <a:r>
              <a:rPr lang="en-US" sz="2800" b="0" dirty="0" smtClean="0">
                <a:solidFill>
                  <a:schemeClr val="tx1"/>
                </a:solidFill>
                <a:latin typeface="+mj-lt"/>
                <a:ea typeface="Roboto Light" pitchFamily="2" charset="0"/>
                <a:cs typeface="Open Sans Condensed" pitchFamily="34" charset="0"/>
              </a:rPr>
              <a:t>he edge set                            with      </a:t>
            </a:r>
            <a:br>
              <a:rPr lang="en-US" sz="2800" b="0" dirty="0" smtClean="0">
                <a:solidFill>
                  <a:schemeClr val="tx1"/>
                </a:solidFill>
                <a:latin typeface="+mj-lt"/>
                <a:ea typeface="Roboto Light" pitchFamily="2" charset="0"/>
                <a:cs typeface="Open Sans Condensed" pitchFamily="34" charset="0"/>
              </a:rPr>
            </a:br>
            <a:r>
              <a:rPr lang="en-US" sz="2800" b="0" dirty="0" smtClean="0">
                <a:solidFill>
                  <a:schemeClr val="tx1"/>
                </a:solidFill>
                <a:latin typeface="+mj-lt"/>
                <a:ea typeface="Roboto Light" pitchFamily="2" charset="0"/>
                <a:cs typeface="Open Sans Condensed" pitchFamily="34" charset="0"/>
              </a:rPr>
              <a:t>      </a:t>
            </a:r>
            <a:r>
              <a:rPr lang="en-US" sz="2800" b="0" dirty="0" err="1" smtClean="0">
                <a:solidFill>
                  <a:schemeClr val="tx1"/>
                </a:solidFill>
                <a:latin typeface="+mj-lt"/>
                <a:ea typeface="Roboto Light" pitchFamily="2" charset="0"/>
                <a:cs typeface="Open Sans Condensed" pitchFamily="34" charset="0"/>
              </a:rPr>
              <a:t>bandlimited</a:t>
            </a:r>
            <a:r>
              <a:rPr lang="en-US" sz="2800" b="0" dirty="0" smtClean="0">
                <a:solidFill>
                  <a:schemeClr val="tx1"/>
                </a:solidFill>
                <a:latin typeface="+mj-lt"/>
                <a:ea typeface="Roboto Light" pitchFamily="2" charset="0"/>
                <a:cs typeface="Open Sans Condensed" pitchFamily="34" charset="0"/>
              </a:rPr>
              <a:t> to      then    </a:t>
            </a:r>
          </a:p>
          <a:p>
            <a:pPr marL="514350" indent="-514350">
              <a:lnSpc>
                <a:spcPct val="150000"/>
              </a:lnSpc>
              <a:buClr>
                <a:schemeClr val="tx1"/>
              </a:buClr>
              <a:buFont typeface="+mj-lt"/>
              <a:buAutoNum type="arabicPeriod"/>
            </a:pPr>
            <a:endParaRPr lang="en-US" sz="2800" b="0" dirty="0">
              <a:solidFill>
                <a:schemeClr val="tx1"/>
              </a:solidFill>
              <a:latin typeface="+mj-lt"/>
              <a:ea typeface="Roboto Light" pitchFamily="2" charset="0"/>
              <a:cs typeface="Open Sans Condensed" pitchFamily="34" charset="0"/>
            </a:endParaRPr>
          </a:p>
          <a:p>
            <a:pPr marL="514350" indent="-514350">
              <a:lnSpc>
                <a:spcPct val="150000"/>
              </a:lnSpc>
              <a:buClr>
                <a:schemeClr val="tx1"/>
              </a:buClr>
              <a:buFont typeface="+mj-lt"/>
              <a:buAutoNum type="arabicPeriod"/>
            </a:pPr>
            <a:endParaRPr lang="en-US" sz="2800" b="0" dirty="0" smtClean="0">
              <a:solidFill>
                <a:schemeClr val="tx1"/>
              </a:solidFill>
              <a:latin typeface="+mj-lt"/>
              <a:ea typeface="Roboto Light" pitchFamily="2" charset="0"/>
              <a:cs typeface="Open Sans Condensed" pitchFamily="34" charset="0"/>
            </a:endParaRPr>
          </a:p>
          <a:p>
            <a:pPr marL="514350" indent="-514350">
              <a:lnSpc>
                <a:spcPct val="150000"/>
              </a:lnSpc>
              <a:buClr>
                <a:schemeClr val="tx1"/>
              </a:buClr>
              <a:buFont typeface="+mj-lt"/>
              <a:buAutoNum type="arabicPeriod"/>
            </a:pPr>
            <a:endParaRPr lang="en-US" sz="2800" b="0" dirty="0">
              <a:solidFill>
                <a:schemeClr val="tx1"/>
              </a:solidFill>
              <a:latin typeface="+mj-lt"/>
              <a:ea typeface="Roboto Light" pitchFamily="2" charset="0"/>
              <a:cs typeface="Open Sans Condensed" pitchFamily="34" charset="0"/>
            </a:endParaRPr>
          </a:p>
          <a:p>
            <a:pPr marL="514350" indent="-514350">
              <a:lnSpc>
                <a:spcPct val="150000"/>
              </a:lnSpc>
              <a:buClr>
                <a:schemeClr val="tx1"/>
              </a:buClr>
              <a:buFont typeface="+mj-lt"/>
              <a:buAutoNum type="arabicPeriod"/>
            </a:pPr>
            <a:endParaRPr lang="en-US" sz="2800" b="0" dirty="0" smtClean="0">
              <a:solidFill>
                <a:schemeClr val="tx1"/>
              </a:solidFill>
              <a:latin typeface="+mj-lt"/>
              <a:ea typeface="Roboto Light" pitchFamily="2" charset="0"/>
              <a:cs typeface="Open Sans Condensed" pitchFamily="34" charset="0"/>
            </a:endParaRPr>
          </a:p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" sz="2800" b="0" dirty="0" smtClean="0">
                <a:solidFill>
                  <a:schemeClr val="tx1"/>
                </a:solidFill>
                <a:latin typeface="+mj-lt"/>
                <a:ea typeface="Roboto Light" pitchFamily="2" charset="0"/>
                <a:cs typeface="Open Sans Condensed" pitchFamily="34" charset="0"/>
              </a:rPr>
              <a:t/>
            </a:r>
            <a:br>
              <a:rPr lang="en" sz="2800" b="0" dirty="0" smtClean="0">
                <a:solidFill>
                  <a:schemeClr val="tx1"/>
                </a:solidFill>
                <a:latin typeface="+mj-lt"/>
                <a:ea typeface="Roboto Light" pitchFamily="2" charset="0"/>
                <a:cs typeface="Open Sans Condensed" pitchFamily="34" charset="0"/>
              </a:rPr>
            </a:br>
            <a:endParaRPr lang="en" sz="2800" b="0" dirty="0" smtClean="0">
              <a:solidFill>
                <a:schemeClr val="tx1"/>
              </a:solidFill>
              <a:latin typeface="+mj-lt"/>
              <a:ea typeface="Roboto Light" pitchFamily="2" charset="0"/>
              <a:cs typeface="Open Sans Condensed" pitchFamily="34" charset="0"/>
            </a:endParaRPr>
          </a:p>
        </p:txBody>
      </p:sp>
      <p:sp>
        <p:nvSpPr>
          <p:cNvPr id="4" name="Title 4"/>
          <p:cNvSpPr txBox="1">
            <a:spLocks/>
          </p:cNvSpPr>
          <p:nvPr/>
        </p:nvSpPr>
        <p:spPr>
          <a:xfrm>
            <a:off x="529765" y="230428"/>
            <a:ext cx="8229600" cy="8229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3200" dirty="0">
              <a:latin typeface="Roboto Medium" pitchFamily="2" charset="0"/>
              <a:ea typeface="Roboto Medium" pitchFamily="2" charset="0"/>
              <a:cs typeface="Arial" pitchFamily="34" charset="0"/>
            </a:endParaRPr>
          </a:p>
        </p:txBody>
      </p:sp>
      <p:sp>
        <p:nvSpPr>
          <p:cNvPr id="17" name="Title 4"/>
          <p:cNvSpPr txBox="1">
            <a:spLocks/>
          </p:cNvSpPr>
          <p:nvPr/>
        </p:nvSpPr>
        <p:spPr>
          <a:xfrm>
            <a:off x="682165" y="318195"/>
            <a:ext cx="8229600" cy="8229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" sz="28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  <a:t>Annhilation relation for PW smooth images</a:t>
            </a:r>
            <a:endParaRPr lang="en-US" sz="2800" dirty="0">
              <a:latin typeface="Roboto Medium" pitchFamily="2" charset="0"/>
              <a:ea typeface="Roboto Medium" pitchFamily="2" charset="0"/>
              <a:cs typeface="Arial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0949" y="4009643"/>
            <a:ext cx="6224016" cy="94183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9391" y="2567237"/>
            <a:ext cx="2106930" cy="352044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5840" y="3291688"/>
            <a:ext cx="226695" cy="234696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7815" y="3243987"/>
            <a:ext cx="210693" cy="245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748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7"/>
          <p:cNvSpPr>
            <a:spLocks noGrp="1"/>
          </p:cNvSpPr>
          <p:nvPr>
            <p:ph sz="half" idx="1"/>
          </p:nvPr>
        </p:nvSpPr>
        <p:spPr>
          <a:xfrm>
            <a:off x="1142389" y="993040"/>
            <a:ext cx="7388045" cy="4525963"/>
          </a:xfrm>
        </p:spPr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40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Introduction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0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Off-the-Grid Image Recovery: New Framework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000" dirty="0" smtClean="0">
                <a:latin typeface="+mj-lt"/>
              </a:rPr>
              <a:t>Sampling Theorems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0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Algorithms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0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Discussion &amp;</a:t>
            </a:r>
            <a:br>
              <a:rPr lang="en-US" sz="40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</a:br>
            <a:r>
              <a:rPr lang="en-US" sz="40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Conclusion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096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4"/>
          <p:cNvSpPr txBox="1">
            <a:spLocks/>
          </p:cNvSpPr>
          <p:nvPr/>
        </p:nvSpPr>
        <p:spPr>
          <a:xfrm>
            <a:off x="365760" y="384050"/>
            <a:ext cx="8229600" cy="8229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" sz="28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  <a:t>Sampling theorems:</a:t>
            </a:r>
            <a:endParaRPr lang="en-US" sz="2800" dirty="0">
              <a:latin typeface="Roboto Medium" pitchFamily="2" charset="0"/>
              <a:ea typeface="Roboto Medium" pitchFamily="2" charset="0"/>
              <a:cs typeface="Arial" pitchFamily="34" charset="0"/>
            </a:endParaRPr>
          </a:p>
        </p:txBody>
      </p:sp>
      <p:sp>
        <p:nvSpPr>
          <p:cNvPr id="495" name="Content Placeholder 2"/>
          <p:cNvSpPr>
            <a:spLocks noGrp="1"/>
          </p:cNvSpPr>
          <p:nvPr>
            <p:ph idx="1"/>
          </p:nvPr>
        </p:nvSpPr>
        <p:spPr>
          <a:xfrm>
            <a:off x="433868" y="993040"/>
            <a:ext cx="8229601" cy="4431983"/>
          </a:xfrm>
        </p:spPr>
        <p:txBody>
          <a:bodyPr wrap="square" tIns="91440" bIns="91440">
            <a:sp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400" dirty="0" smtClean="0">
                <a:latin typeface="+mj-lt"/>
                <a:sym typeface="Wingdings" pitchFamily="2" charset="2"/>
              </a:rPr>
              <a:t>Necessary and sufficient number of Fourier samples for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 smtClean="0">
                <a:latin typeface="+mj-lt"/>
                <a:sym typeface="Wingdings" pitchFamily="2" charset="2"/>
              </a:rPr>
              <a:t>Unique recovery of </a:t>
            </a:r>
            <a:r>
              <a:rPr lang="en-US" sz="2400" dirty="0" smtClean="0">
                <a:solidFill>
                  <a:srgbClr val="0808D6"/>
                </a:solidFill>
                <a:latin typeface="+mj-lt"/>
                <a:sym typeface="Wingdings" pitchFamily="2" charset="2"/>
              </a:rPr>
              <a:t>edge set/annihilating polynomial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 smtClean="0">
                <a:latin typeface="+mj-lt"/>
                <a:sym typeface="Wingdings" pitchFamily="2" charset="2"/>
              </a:rPr>
              <a:t>Unique recovery of </a:t>
            </a:r>
            <a:r>
              <a:rPr lang="en-US" sz="2400" dirty="0" smtClean="0">
                <a:solidFill>
                  <a:srgbClr val="0808D6"/>
                </a:solidFill>
                <a:latin typeface="+mj-lt"/>
                <a:sym typeface="Wingdings" pitchFamily="2" charset="2"/>
              </a:rPr>
              <a:t>full signal</a:t>
            </a:r>
            <a:r>
              <a:rPr lang="en-US" sz="2400" dirty="0" smtClean="0">
                <a:latin typeface="+mj-lt"/>
                <a:sym typeface="Wingdings" pitchFamily="2" charset="2"/>
              </a:rPr>
              <a:t> given edge set</a:t>
            </a:r>
          </a:p>
          <a:p>
            <a:pPr lvl="1" indent="-342900">
              <a:lnSpc>
                <a:spcPct val="150000"/>
              </a:lnSpc>
            </a:pPr>
            <a:r>
              <a:rPr lang="en-US" sz="2400" dirty="0" smtClean="0">
                <a:latin typeface="+mj-lt"/>
                <a:sym typeface="Wingdings" pitchFamily="2" charset="2"/>
              </a:rPr>
              <a:t>Not possible for PW analytic, PW harmonic, etc.</a:t>
            </a:r>
          </a:p>
          <a:p>
            <a:pPr lvl="1" indent="-342900">
              <a:lnSpc>
                <a:spcPct val="150000"/>
              </a:lnSpc>
            </a:pPr>
            <a:r>
              <a:rPr lang="en-US" sz="2400" dirty="0" smtClean="0">
                <a:latin typeface="+mj-lt"/>
                <a:sym typeface="Wingdings" pitchFamily="2" charset="2"/>
              </a:rPr>
              <a:t>Prefer PW polynomial models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400" dirty="0" smtClean="0">
                <a:latin typeface="+mj-lt"/>
                <a:sym typeface="Wingdings" pitchFamily="2" charset="2"/>
              </a:rPr>
              <a:t/>
            </a:r>
            <a:br>
              <a:rPr lang="en-US" sz="2400" dirty="0" smtClean="0">
                <a:latin typeface="+mj-lt"/>
                <a:sym typeface="Wingdings" pitchFamily="2" charset="2"/>
              </a:rPr>
            </a:br>
            <a:r>
              <a:rPr lang="en-US" sz="2400" dirty="0" smtClean="0">
                <a:latin typeface="+mj-lt"/>
                <a:sym typeface="Wingdings" pitchFamily="2" charset="2"/>
              </a:rPr>
              <a:t> Focus on </a:t>
            </a:r>
            <a:r>
              <a:rPr lang="en-US" sz="2400" dirty="0" smtClean="0">
                <a:solidFill>
                  <a:srgbClr val="0808D6"/>
                </a:solidFill>
                <a:latin typeface="+mj-lt"/>
                <a:sym typeface="Wingdings" pitchFamily="2" charset="2"/>
              </a:rPr>
              <a:t>2-D PW constant signals</a:t>
            </a:r>
          </a:p>
        </p:txBody>
      </p:sp>
    </p:spTree>
    <p:extLst>
      <p:ext uri="{BB962C8B-B14F-4D97-AF65-F5344CB8AC3E}">
        <p14:creationId xmlns:p14="http://schemas.microsoft.com/office/powerpoint/2010/main" val="2869316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Content Placeholder 2"/>
          <p:cNvSpPr txBox="1">
            <a:spLocks/>
          </p:cNvSpPr>
          <p:nvPr/>
        </p:nvSpPr>
        <p:spPr>
          <a:xfrm>
            <a:off x="297752" y="3001044"/>
            <a:ext cx="8773665" cy="3600986"/>
          </a:xfrm>
          <a:prstGeom prst="rect">
            <a:avLst/>
          </a:prstGeom>
        </p:spPr>
        <p:txBody>
          <a:bodyPr vert="horz" wrap="square" lIns="91440" tIns="91440" rIns="91440" bIns="9144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50000"/>
              </a:lnSpc>
              <a:buNone/>
            </a:pPr>
            <a:r>
              <a:rPr lang="en-US" sz="2400" i="1" dirty="0" smtClean="0">
                <a:solidFill>
                  <a:schemeClr val="accent4">
                    <a:lumMod val="50000"/>
                  </a:schemeClr>
                </a:solidFill>
                <a:latin typeface="+mj-lt"/>
                <a:sym typeface="Wingdings" pitchFamily="2" charset="2"/>
              </a:rPr>
              <a:t>Proof (a la </a:t>
            </a:r>
            <a:r>
              <a:rPr lang="en-US" sz="2400" i="1" dirty="0" err="1" smtClean="0">
                <a:solidFill>
                  <a:schemeClr val="accent4">
                    <a:lumMod val="50000"/>
                  </a:schemeClr>
                </a:solidFill>
                <a:latin typeface="+mj-lt"/>
                <a:sym typeface="Wingdings" pitchFamily="2" charset="2"/>
              </a:rPr>
              <a:t>Prony</a:t>
            </a:r>
            <a:r>
              <a:rPr lang="en-US" sz="2400" i="1" dirty="0">
                <a:solidFill>
                  <a:schemeClr val="accent4">
                    <a:lumMod val="50000"/>
                  </a:schemeClr>
                </a:solidFill>
                <a:latin typeface="+mj-lt"/>
                <a:sym typeface="Wingdings" pitchFamily="2" charset="2"/>
              </a:rPr>
              <a:t>)</a:t>
            </a:r>
            <a:r>
              <a:rPr lang="en-US" sz="2400" i="1" dirty="0" smtClean="0">
                <a:solidFill>
                  <a:schemeClr val="accent4">
                    <a:lumMod val="50000"/>
                  </a:schemeClr>
                </a:solidFill>
                <a:latin typeface="+mj-lt"/>
                <a:sym typeface="Wingdings" pitchFamily="2" charset="2"/>
              </a:rPr>
              <a:t>: </a:t>
            </a:r>
            <a:r>
              <a:rPr lang="en-US" sz="2400" dirty="0" smtClean="0">
                <a:solidFill>
                  <a:schemeClr val="accent4">
                    <a:lumMod val="50000"/>
                  </a:schemeClr>
                </a:solidFill>
                <a:latin typeface="+mj-lt"/>
                <a:sym typeface="Wingdings" pitchFamily="2" charset="2"/>
              </a:rPr>
              <a:t/>
            </a:r>
            <a:br>
              <a:rPr lang="en-US" sz="2400" dirty="0" smtClean="0">
                <a:solidFill>
                  <a:schemeClr val="accent4">
                    <a:lumMod val="50000"/>
                  </a:schemeClr>
                </a:solidFill>
                <a:latin typeface="+mj-lt"/>
                <a:sym typeface="Wingdings" pitchFamily="2" charset="2"/>
              </a:rPr>
            </a:br>
            <a:r>
              <a:rPr lang="en-US" sz="2400" dirty="0" smtClean="0">
                <a:solidFill>
                  <a:schemeClr val="accent4">
                    <a:lumMod val="50000"/>
                  </a:schemeClr>
                </a:solidFill>
                <a:latin typeface="+mj-lt"/>
                <a:sym typeface="Wingdings" pitchFamily="2" charset="2"/>
              </a:rPr>
              <a:t>Form </a:t>
            </a:r>
            <a:r>
              <a:rPr lang="en-US" sz="2400" dirty="0" err="1" smtClean="0">
                <a:solidFill>
                  <a:schemeClr val="accent4">
                    <a:lumMod val="50000"/>
                  </a:schemeClr>
                </a:solidFill>
                <a:latin typeface="+mj-lt"/>
                <a:sym typeface="Wingdings" pitchFamily="2" charset="2"/>
              </a:rPr>
              <a:t>Toeplitz</a:t>
            </a:r>
            <a:r>
              <a:rPr lang="en-US" sz="2400" dirty="0">
                <a:solidFill>
                  <a:schemeClr val="accent4">
                    <a:lumMod val="50000"/>
                  </a:schemeClr>
                </a:solidFill>
                <a:latin typeface="+mj-lt"/>
                <a:sym typeface="Wingdings" pitchFamily="2" charset="2"/>
              </a:rPr>
              <a:t> </a:t>
            </a:r>
            <a:r>
              <a:rPr lang="en-US" sz="2400" dirty="0" smtClean="0">
                <a:solidFill>
                  <a:schemeClr val="accent4">
                    <a:lumMod val="50000"/>
                  </a:schemeClr>
                </a:solidFill>
                <a:latin typeface="+mj-lt"/>
                <a:sym typeface="Wingdings" pitchFamily="2" charset="2"/>
              </a:rPr>
              <a:t>matrix </a:t>
            </a:r>
            <a:r>
              <a:rPr lang="en-US" dirty="0" smtClean="0">
                <a:solidFill>
                  <a:schemeClr val="accent4">
                    <a:lumMod val="50000"/>
                  </a:schemeClr>
                </a:solidFill>
                <a:latin typeface="+mj-lt"/>
                <a:sym typeface="Wingdings" pitchFamily="2" charset="2"/>
              </a:rPr>
              <a:t>T</a:t>
            </a:r>
            <a:r>
              <a:rPr lang="en-US" sz="2400" dirty="0" smtClean="0">
                <a:solidFill>
                  <a:schemeClr val="accent4">
                    <a:lumMod val="50000"/>
                  </a:schemeClr>
                </a:solidFill>
                <a:latin typeface="+mj-lt"/>
                <a:sym typeface="Wingdings" pitchFamily="2" charset="2"/>
              </a:rPr>
              <a:t> from samples, use uniqueness of </a:t>
            </a:r>
            <a:r>
              <a:rPr lang="en-US" sz="2400" dirty="0" err="1" smtClean="0">
                <a:solidFill>
                  <a:schemeClr val="accent4">
                    <a:lumMod val="50000"/>
                  </a:schemeClr>
                </a:solidFill>
                <a:latin typeface="+mj-lt"/>
                <a:sym typeface="Wingdings" pitchFamily="2" charset="2"/>
              </a:rPr>
              <a:t>Vandermonde</a:t>
            </a:r>
            <a:r>
              <a:rPr lang="en-US" sz="2400" dirty="0" smtClean="0">
                <a:solidFill>
                  <a:schemeClr val="accent4">
                    <a:lumMod val="50000"/>
                  </a:schemeClr>
                </a:solidFill>
                <a:latin typeface="+mj-lt"/>
                <a:sym typeface="Wingdings" pitchFamily="2" charset="2"/>
              </a:rPr>
              <a:t>  decomposition:	 </a:t>
            </a:r>
            <a:br>
              <a:rPr lang="en-US" sz="2400" dirty="0" smtClean="0">
                <a:solidFill>
                  <a:schemeClr val="accent4">
                    <a:lumMod val="50000"/>
                  </a:schemeClr>
                </a:solidFill>
                <a:latin typeface="+mj-lt"/>
                <a:sym typeface="Wingdings" pitchFamily="2" charset="2"/>
              </a:rPr>
            </a:br>
            <a:r>
              <a:rPr lang="en-US" sz="2400" dirty="0" smtClean="0">
                <a:solidFill>
                  <a:schemeClr val="accent4">
                    <a:lumMod val="50000"/>
                  </a:schemeClr>
                </a:solidFill>
                <a:latin typeface="+mj-lt"/>
                <a:sym typeface="Wingdings" pitchFamily="2" charset="2"/>
              </a:rPr>
              <a:t/>
            </a:r>
            <a:br>
              <a:rPr lang="en-US" sz="2400" dirty="0" smtClean="0">
                <a:solidFill>
                  <a:schemeClr val="accent4">
                    <a:lumMod val="50000"/>
                  </a:schemeClr>
                </a:solidFill>
                <a:latin typeface="+mj-lt"/>
                <a:sym typeface="Wingdings" pitchFamily="2" charset="2"/>
              </a:rPr>
            </a:br>
            <a:r>
              <a:rPr lang="en-US" sz="2400" dirty="0" smtClean="0">
                <a:solidFill>
                  <a:schemeClr val="accent4">
                    <a:lumMod val="50000"/>
                  </a:schemeClr>
                </a:solidFill>
                <a:latin typeface="+mj-lt"/>
                <a:sym typeface="Wingdings" pitchFamily="2" charset="2"/>
              </a:rPr>
              <a:t>	</a:t>
            </a:r>
            <a:r>
              <a:rPr lang="en-US" sz="2400" dirty="0">
                <a:latin typeface="+mj-lt"/>
                <a:sym typeface="Wingdings" pitchFamily="2" charset="2"/>
              </a:rPr>
              <a:t/>
            </a:r>
            <a:br>
              <a:rPr lang="en-US" sz="2400" dirty="0">
                <a:latin typeface="+mj-lt"/>
                <a:sym typeface="Wingdings" pitchFamily="2" charset="2"/>
              </a:rPr>
            </a:br>
            <a:endParaRPr lang="en-US" sz="2400" dirty="0" smtClean="0">
              <a:solidFill>
                <a:schemeClr val="accent4">
                  <a:lumMod val="50000"/>
                </a:schemeClr>
              </a:solidFill>
              <a:latin typeface="+mj-lt"/>
              <a:sym typeface="Wingdings" pitchFamily="2" charset="2"/>
            </a:endParaRPr>
          </a:p>
        </p:txBody>
      </p:sp>
      <p:sp>
        <p:nvSpPr>
          <p:cNvPr id="501" name="Rectangle 500"/>
          <p:cNvSpPr/>
          <p:nvPr/>
        </p:nvSpPr>
        <p:spPr>
          <a:xfrm>
            <a:off x="1" y="864568"/>
            <a:ext cx="9139424" cy="21314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2120" y="4389164"/>
            <a:ext cx="1762887" cy="317373"/>
          </a:xfrm>
          <a:prstGeom prst="rect">
            <a:avLst/>
          </a:prstGeom>
        </p:spPr>
      </p:pic>
      <p:sp>
        <p:nvSpPr>
          <p:cNvPr id="500" name="Title 4"/>
          <p:cNvSpPr txBox="1">
            <a:spLocks/>
          </p:cNvSpPr>
          <p:nvPr/>
        </p:nvSpPr>
        <p:spPr>
          <a:xfrm>
            <a:off x="365760" y="79555"/>
            <a:ext cx="8229600" cy="8229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" sz="28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  <a:t>Challenges to proving uniqueness</a:t>
            </a:r>
            <a:endParaRPr lang="en-US" sz="2800" dirty="0">
              <a:latin typeface="Roboto Medium" pitchFamily="2" charset="0"/>
              <a:ea typeface="Roboto Medium" pitchFamily="2" charset="0"/>
              <a:cs typeface="Arial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163297" y="5471690"/>
            <a:ext cx="43717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i="1" dirty="0" smtClean="0">
                <a:solidFill>
                  <a:schemeClr val="accent4">
                    <a:lumMod val="50000"/>
                  </a:schemeClr>
                </a:solidFill>
                <a:latin typeface="+mj-lt"/>
                <a:sym typeface="Wingdings" pitchFamily="2" charset="2"/>
              </a:rPr>
              <a:t>“</a:t>
            </a:r>
            <a:r>
              <a:rPr lang="en-US" sz="2400" i="1" dirty="0" err="1" smtClean="0">
                <a:solidFill>
                  <a:schemeClr val="accent4">
                    <a:lumMod val="50000"/>
                  </a:schemeClr>
                </a:solidFill>
                <a:latin typeface="+mj-lt"/>
                <a:sym typeface="Wingdings" pitchFamily="2" charset="2"/>
              </a:rPr>
              <a:t>Caratheodory</a:t>
            </a:r>
            <a:r>
              <a:rPr lang="en-US" sz="2400" i="1" dirty="0" smtClean="0">
                <a:solidFill>
                  <a:schemeClr val="accent4">
                    <a:lumMod val="50000"/>
                  </a:schemeClr>
                </a:solidFill>
                <a:latin typeface="+mj-lt"/>
                <a:sym typeface="Wingdings" pitchFamily="2" charset="2"/>
              </a:rPr>
              <a:t> </a:t>
            </a:r>
            <a:r>
              <a:rPr lang="en-US" sz="2400" i="1" dirty="0" err="1" smtClean="0">
                <a:solidFill>
                  <a:schemeClr val="accent4">
                    <a:lumMod val="50000"/>
                  </a:schemeClr>
                </a:solidFill>
                <a:latin typeface="+mj-lt"/>
                <a:sym typeface="Wingdings" pitchFamily="2" charset="2"/>
              </a:rPr>
              <a:t>Parametrization</a:t>
            </a:r>
            <a:r>
              <a:rPr lang="en-US" sz="2400" i="1" dirty="0" smtClean="0">
                <a:solidFill>
                  <a:schemeClr val="accent4">
                    <a:lumMod val="50000"/>
                  </a:schemeClr>
                </a:solidFill>
                <a:latin typeface="+mj-lt"/>
                <a:sym typeface="Wingdings" pitchFamily="2" charset="2"/>
              </a:rPr>
              <a:t>”</a:t>
            </a:r>
            <a:endParaRPr lang="en-US" sz="2400" i="1" dirty="0">
              <a:latin typeface="+mj-lt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65760" y="964634"/>
            <a:ext cx="82296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i="1" dirty="0">
                <a:solidFill>
                  <a:schemeClr val="accent4">
                    <a:lumMod val="50000"/>
                  </a:schemeClr>
                </a:solidFill>
                <a:latin typeface="+mj-lt"/>
                <a:sym typeface="Wingdings" pitchFamily="2" charset="2"/>
              </a:rPr>
              <a:t>1-D FRI Sampling Theorem [</a:t>
            </a:r>
            <a:r>
              <a:rPr lang="en-US" sz="2400" i="1" dirty="0" err="1">
                <a:solidFill>
                  <a:schemeClr val="accent4">
                    <a:lumMod val="50000"/>
                  </a:schemeClr>
                </a:solidFill>
                <a:latin typeface="+mj-lt"/>
                <a:sym typeface="Wingdings" pitchFamily="2" charset="2"/>
              </a:rPr>
              <a:t>Vetterli</a:t>
            </a:r>
            <a:r>
              <a:rPr lang="en-US" sz="2400" i="1" dirty="0">
                <a:solidFill>
                  <a:schemeClr val="accent4">
                    <a:lumMod val="50000"/>
                  </a:schemeClr>
                </a:solidFill>
                <a:latin typeface="+mj-lt"/>
                <a:sym typeface="Wingdings" pitchFamily="2" charset="2"/>
              </a:rPr>
              <a:t> et al., </a:t>
            </a:r>
            <a:r>
              <a:rPr lang="en-US" sz="2400" i="1" dirty="0" smtClean="0">
                <a:solidFill>
                  <a:schemeClr val="accent4">
                    <a:lumMod val="50000"/>
                  </a:schemeClr>
                </a:solidFill>
                <a:latin typeface="+mj-lt"/>
                <a:sym typeface="Wingdings" pitchFamily="2" charset="2"/>
              </a:rPr>
              <a:t>2002]:</a:t>
            </a:r>
            <a:r>
              <a:rPr lang="en-US" sz="2400" dirty="0">
                <a:solidFill>
                  <a:schemeClr val="accent4">
                    <a:lumMod val="50000"/>
                  </a:schemeClr>
                </a:solidFill>
                <a:latin typeface="+mj-lt"/>
                <a:sym typeface="Wingdings" pitchFamily="2" charset="2"/>
              </a:rPr>
              <a:t/>
            </a:r>
            <a:br>
              <a:rPr lang="en-US" sz="2400" dirty="0">
                <a:solidFill>
                  <a:schemeClr val="accent4">
                    <a:lumMod val="50000"/>
                  </a:schemeClr>
                </a:solidFill>
                <a:latin typeface="+mj-lt"/>
                <a:sym typeface="Wingdings" pitchFamily="2" charset="2"/>
              </a:rPr>
            </a:br>
            <a:r>
              <a:rPr lang="en-US" sz="2400" dirty="0">
                <a:solidFill>
                  <a:schemeClr val="accent4">
                    <a:lumMod val="50000"/>
                  </a:schemeClr>
                </a:solidFill>
                <a:latin typeface="+mj-lt"/>
                <a:sym typeface="Wingdings" pitchFamily="2" charset="2"/>
              </a:rPr>
              <a:t>A continuous-time PWC signal with </a:t>
            </a:r>
            <a:r>
              <a:rPr lang="en-US" sz="2400" dirty="0">
                <a:solidFill>
                  <a:srgbClr val="0808D6"/>
                </a:solidFill>
                <a:latin typeface="+mj-lt"/>
                <a:sym typeface="Wingdings" pitchFamily="2" charset="2"/>
              </a:rPr>
              <a:t>K knots </a:t>
            </a:r>
            <a:r>
              <a:rPr lang="en-US" sz="2400" dirty="0">
                <a:solidFill>
                  <a:schemeClr val="accent4">
                    <a:lumMod val="50000"/>
                  </a:schemeClr>
                </a:solidFill>
                <a:latin typeface="+mj-lt"/>
                <a:sym typeface="Wingdings" pitchFamily="2" charset="2"/>
              </a:rPr>
              <a:t>can be uniquely recovered from </a:t>
            </a:r>
            <a:r>
              <a:rPr lang="en-US" sz="2400" dirty="0">
                <a:solidFill>
                  <a:srgbClr val="0808D6"/>
                </a:solidFill>
                <a:latin typeface="+mj-lt"/>
                <a:sym typeface="Wingdings" pitchFamily="2" charset="2"/>
              </a:rPr>
              <a:t>2K+1 uniform Fourier samples</a:t>
            </a:r>
            <a:r>
              <a:rPr lang="en-US" sz="2400" dirty="0">
                <a:solidFill>
                  <a:schemeClr val="accent4">
                    <a:lumMod val="50000"/>
                  </a:schemeClr>
                </a:solidFill>
                <a:latin typeface="+mj-lt"/>
                <a:sym typeface="Wingdings" pitchFamily="2" charset="2"/>
              </a:rPr>
              <a:t>.</a:t>
            </a:r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5485485" y="4822149"/>
            <a:ext cx="304495" cy="4338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09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 txBox="1">
            <a:spLocks/>
          </p:cNvSpPr>
          <p:nvPr/>
        </p:nvSpPr>
        <p:spPr>
          <a:xfrm>
            <a:off x="365760" y="241385"/>
            <a:ext cx="8229600" cy="8229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" sz="28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  <a:t>Our goal is to develop theory and algorithms </a:t>
            </a:r>
            <a:br>
              <a:rPr lang="en" sz="28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</a:br>
            <a:r>
              <a:rPr lang="en" sz="28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  <a:t>for </a:t>
            </a:r>
            <a:r>
              <a:rPr lang="en" sz="2800" dirty="0" smtClean="0">
                <a:solidFill>
                  <a:schemeClr val="accent5"/>
                </a:solidFill>
                <a:latin typeface="Roboto Medium" pitchFamily="2" charset="0"/>
                <a:ea typeface="Roboto Medium" pitchFamily="2" charset="0"/>
                <a:cs typeface="Arial" pitchFamily="34" charset="0"/>
              </a:rPr>
              <a:t>off-the-grid</a:t>
            </a:r>
            <a:r>
              <a:rPr lang="en" sz="2800" dirty="0">
                <a:latin typeface="Roboto Medium" pitchFamily="2" charset="0"/>
                <a:ea typeface="Roboto Medium" pitchFamily="2" charset="0"/>
                <a:cs typeface="Arial" pitchFamily="34" charset="0"/>
              </a:rPr>
              <a:t> </a:t>
            </a:r>
            <a:r>
              <a:rPr lang="en" sz="28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  <a:t>imaging</a:t>
            </a:r>
            <a:endParaRPr lang="en-US" sz="2800" dirty="0">
              <a:latin typeface="Roboto Medium" pitchFamily="2" charset="0"/>
              <a:ea typeface="Roboto Medium" pitchFamily="2" charset="0"/>
              <a:cs typeface="Arial" pitchFamily="34" charset="0"/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65760" y="3124505"/>
            <a:ext cx="8773665" cy="3250121"/>
          </a:xfrm>
        </p:spPr>
        <p:txBody>
          <a:bodyPr wrap="square" tIns="91440" bIns="9144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accent5"/>
                </a:solidFill>
                <a:latin typeface="+mj-lt"/>
              </a:rPr>
              <a:t>O</a:t>
            </a:r>
            <a:r>
              <a:rPr lang="en-US" sz="2400" dirty="0" smtClean="0">
                <a:solidFill>
                  <a:schemeClr val="accent5"/>
                </a:solidFill>
                <a:latin typeface="+mj-lt"/>
              </a:rPr>
              <a:t>ff-the-grid</a:t>
            </a:r>
            <a:r>
              <a:rPr lang="en-US" sz="2400" b="1" dirty="0" smtClean="0">
                <a:solidFill>
                  <a:schemeClr val="accent5"/>
                </a:solidFill>
                <a:latin typeface="+mj-lt"/>
              </a:rPr>
              <a:t> </a:t>
            </a:r>
            <a:r>
              <a:rPr lang="en-US" sz="2400" dirty="0">
                <a:latin typeface="+mj-lt"/>
              </a:rPr>
              <a:t>= Continuous domain </a:t>
            </a:r>
            <a:r>
              <a:rPr lang="en-US" sz="2400" dirty="0" smtClean="0">
                <a:latin typeface="+mj-lt"/>
              </a:rPr>
              <a:t>representation</a:t>
            </a:r>
          </a:p>
          <a:p>
            <a:pPr>
              <a:lnSpc>
                <a:spcPct val="150000"/>
              </a:lnSpc>
            </a:pPr>
            <a:r>
              <a:rPr lang="en-US" sz="2400" dirty="0" smtClean="0">
                <a:solidFill>
                  <a:schemeClr val="accent4">
                    <a:lumMod val="50000"/>
                  </a:schemeClr>
                </a:solidFill>
                <a:latin typeface="+mj-lt"/>
                <a:sym typeface="Wingdings" pitchFamily="2" charset="2"/>
              </a:rPr>
              <a:t>Avoid discretization errors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  <a:latin typeface="+mj-lt"/>
                <a:sym typeface="Wingdings" pitchFamily="2" charset="2"/>
              </a:rPr>
              <a:t>C</a:t>
            </a:r>
            <a:r>
              <a:rPr lang="en-US" sz="2400" dirty="0" smtClean="0">
                <a:solidFill>
                  <a:schemeClr val="accent4">
                    <a:lumMod val="50000"/>
                  </a:schemeClr>
                </a:solidFill>
                <a:latin typeface="+mj-lt"/>
                <a:sym typeface="Wingdings" pitchFamily="2" charset="2"/>
              </a:rPr>
              <a:t>ontinuous domain </a:t>
            </a:r>
            <a:r>
              <a:rPr lang="en-US" sz="2400" dirty="0" err="1" smtClean="0">
                <a:solidFill>
                  <a:schemeClr val="accent4">
                    <a:lumMod val="50000"/>
                  </a:schemeClr>
                </a:solidFill>
                <a:latin typeface="+mj-lt"/>
                <a:sym typeface="Wingdings" pitchFamily="2" charset="2"/>
              </a:rPr>
              <a:t>sparsity</a:t>
            </a:r>
            <a:r>
              <a:rPr lang="en-US" sz="2400" dirty="0" smtClean="0">
                <a:solidFill>
                  <a:schemeClr val="accent4">
                    <a:lumMod val="50000"/>
                  </a:schemeClr>
                </a:solidFill>
                <a:latin typeface="+mj-lt"/>
                <a:sym typeface="Wingdings" pitchFamily="2" charset="2"/>
              </a:rPr>
              <a:t>       Discrete domain </a:t>
            </a:r>
            <a:r>
              <a:rPr lang="en-US" sz="2400" dirty="0" err="1" smtClean="0">
                <a:solidFill>
                  <a:schemeClr val="accent4">
                    <a:lumMod val="50000"/>
                  </a:schemeClr>
                </a:solidFill>
                <a:latin typeface="+mj-lt"/>
                <a:sym typeface="Wingdings" pitchFamily="2" charset="2"/>
              </a:rPr>
              <a:t>sparsity</a:t>
            </a:r>
            <a:endParaRPr lang="en-US" sz="2400" dirty="0" smtClean="0">
              <a:solidFill>
                <a:schemeClr val="accent4">
                  <a:lumMod val="50000"/>
                </a:schemeClr>
              </a:solidFill>
              <a:latin typeface="+mj-lt"/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sz="2400" dirty="0">
              <a:latin typeface="+mj-lt"/>
            </a:endParaRPr>
          </a:p>
          <a:p>
            <a:pPr>
              <a:lnSpc>
                <a:spcPct val="150000"/>
              </a:lnSpc>
            </a:pPr>
            <a:endParaRPr lang="en-US" sz="2400" dirty="0" smtClean="0">
              <a:solidFill>
                <a:schemeClr val="accent5"/>
              </a:solidFill>
              <a:latin typeface="+mj-lt"/>
              <a:sym typeface="Wingdings" pitchFamily="2" charset="2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2459725" y="1168603"/>
            <a:ext cx="4884414" cy="2050085"/>
            <a:chOff x="1653220" y="471815"/>
            <a:chExt cx="5683940" cy="2385662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1653220" y="1803035"/>
              <a:ext cx="5678639" cy="1054442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" name="Straight Connector 2"/>
            <p:cNvCxnSpPr/>
            <p:nvPr/>
          </p:nvCxnSpPr>
          <p:spPr>
            <a:xfrm flipV="1">
              <a:off x="1653220" y="471815"/>
              <a:ext cx="5683940" cy="1076665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266" name="Picture 2" descr="C:\Users\Greg\Dropbox\Presentations\ISBI2015\images\exp\brain_nonoise_smallfilter_orig_jet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30030" y="1418037"/>
              <a:ext cx="469870" cy="4698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2" descr="C:\Users\Greg\Dropbox\Presentations\ISBI2015\images\exp\brain_nonoise_smallfilter_orig_jet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1320" y="1291637"/>
              <a:ext cx="729695" cy="7296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2" descr="C:\Users\Greg\Dropbox\Presentations\ISBI2015\images\exp\brain_nonoise_smallfilter_orig_jet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9748" y="1037370"/>
              <a:ext cx="1203049" cy="12030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2" descr="C:\Users\Greg\Dropbox\Presentations\ISBI2015\images\exp\brain_nonoise_smallfilter_orig_jet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7215" y="596835"/>
              <a:ext cx="2112275" cy="21122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1" name="Picture 2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6730" y="2093820"/>
            <a:ext cx="1188997" cy="218747"/>
          </a:xfrm>
          <a:prstGeom prst="rect">
            <a:avLst/>
          </a:prstGeom>
        </p:spPr>
      </p:pic>
      <p:cxnSp>
        <p:nvCxnSpPr>
          <p:cNvPr id="33" name="Elbow Connector 32"/>
          <p:cNvCxnSpPr/>
          <p:nvPr/>
        </p:nvCxnSpPr>
        <p:spPr>
          <a:xfrm>
            <a:off x="1845245" y="2203193"/>
            <a:ext cx="431153" cy="1"/>
          </a:xfrm>
          <a:prstGeom prst="bentConnector3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/>
          <p:cNvSpPr/>
          <p:nvPr/>
        </p:nvSpPr>
        <p:spPr>
          <a:xfrm>
            <a:off x="570537" y="1972360"/>
            <a:ext cx="226055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schemeClr val="accent1"/>
                </a:solidFill>
                <a:latin typeface="+mj-lt"/>
                <a:sym typeface="Wingdings" pitchFamily="2" charset="2"/>
              </a:rPr>
              <a:t>Few</a:t>
            </a:r>
            <a:br>
              <a:rPr lang="en-US" sz="2400" dirty="0" smtClean="0">
                <a:solidFill>
                  <a:schemeClr val="accent1"/>
                </a:solidFill>
                <a:latin typeface="+mj-lt"/>
                <a:sym typeface="Wingdings" pitchFamily="2" charset="2"/>
              </a:rPr>
            </a:br>
            <a:r>
              <a:rPr lang="en-US" sz="2400" dirty="0" smtClean="0">
                <a:solidFill>
                  <a:schemeClr val="accent1"/>
                </a:solidFill>
                <a:latin typeface="+mj-lt"/>
                <a:sym typeface="Wingdings" pitchFamily="2" charset="2"/>
              </a:rPr>
              <a:t>measurements</a:t>
            </a:r>
            <a:endParaRPr lang="en-US" sz="2400" dirty="0">
              <a:latin typeface="+mj-lt"/>
            </a:endParaRPr>
          </a:p>
        </p:txBody>
      </p:sp>
      <p:pic>
        <p:nvPicPr>
          <p:cNvPr id="39" name="Picture 3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3002" y="4591704"/>
            <a:ext cx="313944" cy="374904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11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0306" y="5156305"/>
            <a:ext cx="1524915" cy="1524915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1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9224" y="5156427"/>
            <a:ext cx="1524915" cy="1524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794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2"/>
          <p:cNvSpPr txBox="1">
            <a:spLocks/>
          </p:cNvSpPr>
          <p:nvPr/>
        </p:nvSpPr>
        <p:spPr>
          <a:xfrm>
            <a:off x="370335" y="902514"/>
            <a:ext cx="8773665" cy="8605433"/>
          </a:xfrm>
          <a:prstGeom prst="rect">
            <a:avLst/>
          </a:prstGeom>
        </p:spPr>
        <p:txBody>
          <a:bodyPr vert="horz" wrap="square" lIns="91440" tIns="91440" rIns="91440" bIns="9144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50000"/>
              </a:lnSpc>
              <a:buNone/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  <a:latin typeface="+mj-lt"/>
                <a:sym typeface="Wingdings" pitchFamily="2" charset="2"/>
              </a:rPr>
              <a:t>Extends to </a:t>
            </a:r>
            <a:r>
              <a:rPr lang="en-US" sz="2400" i="1" dirty="0">
                <a:solidFill>
                  <a:schemeClr val="accent4">
                    <a:lumMod val="50000"/>
                  </a:schemeClr>
                </a:solidFill>
                <a:latin typeface="+mj-lt"/>
                <a:sym typeface="Wingdings" pitchFamily="2" charset="2"/>
              </a:rPr>
              <a:t>n</a:t>
            </a:r>
            <a:r>
              <a:rPr lang="en-US" sz="2400" dirty="0">
                <a:solidFill>
                  <a:schemeClr val="accent4">
                    <a:lumMod val="50000"/>
                  </a:schemeClr>
                </a:solidFill>
                <a:latin typeface="+mj-lt"/>
                <a:sym typeface="Wingdings" pitchFamily="2" charset="2"/>
              </a:rPr>
              <a:t>-D if singularities </a:t>
            </a:r>
            <a:r>
              <a:rPr lang="en-US" sz="2400" dirty="0" smtClean="0">
                <a:solidFill>
                  <a:schemeClr val="accent4">
                    <a:lumMod val="50000"/>
                  </a:schemeClr>
                </a:solidFill>
                <a:latin typeface="+mj-lt"/>
                <a:sym typeface="Wingdings" pitchFamily="2" charset="2"/>
              </a:rPr>
              <a:t>isolated </a:t>
            </a:r>
            <a:r>
              <a:rPr lang="en-US" sz="2400" dirty="0">
                <a:solidFill>
                  <a:schemeClr val="accent4">
                    <a:lumMod val="50000"/>
                  </a:schemeClr>
                </a:solidFill>
                <a:latin typeface="+mj-lt"/>
                <a:sym typeface="Wingdings" pitchFamily="2" charset="2"/>
              </a:rPr>
              <a:t>[</a:t>
            </a:r>
            <a:r>
              <a:rPr lang="en-US" sz="2400" dirty="0" err="1">
                <a:latin typeface="+mj-lt"/>
              </a:rPr>
              <a:t>Sidiropoulos</a:t>
            </a:r>
            <a:r>
              <a:rPr lang="en-US" sz="2400" dirty="0">
                <a:latin typeface="+mj-lt"/>
              </a:rPr>
              <a:t>, </a:t>
            </a:r>
            <a:r>
              <a:rPr lang="en-US" sz="2400" dirty="0" smtClean="0">
                <a:solidFill>
                  <a:schemeClr val="accent4">
                    <a:lumMod val="50000"/>
                  </a:schemeClr>
                </a:solidFill>
                <a:latin typeface="+mj-lt"/>
                <a:sym typeface="Wingdings" pitchFamily="2" charset="2"/>
              </a:rPr>
              <a:t>2001]</a:t>
            </a:r>
          </a:p>
          <a:p>
            <a:pPr marL="0" lvl="1" indent="0">
              <a:lnSpc>
                <a:spcPct val="150000"/>
              </a:lnSpc>
              <a:buNone/>
            </a:pPr>
            <a:endParaRPr lang="en-US" sz="2400" dirty="0">
              <a:solidFill>
                <a:schemeClr val="accent4">
                  <a:lumMod val="50000"/>
                </a:schemeClr>
              </a:solidFill>
              <a:latin typeface="+mj-lt"/>
              <a:sym typeface="Wingdings" pitchFamily="2" charset="2"/>
            </a:endParaRPr>
          </a:p>
          <a:p>
            <a:pPr marL="0" lvl="1" indent="0">
              <a:lnSpc>
                <a:spcPct val="150000"/>
              </a:lnSpc>
              <a:buNone/>
            </a:pPr>
            <a:endParaRPr lang="en-US" sz="2400" dirty="0" smtClean="0">
              <a:solidFill>
                <a:schemeClr val="accent4">
                  <a:lumMod val="50000"/>
                </a:schemeClr>
              </a:solidFill>
              <a:latin typeface="+mj-lt"/>
              <a:sym typeface="Wingdings" pitchFamily="2" charset="2"/>
            </a:endParaRPr>
          </a:p>
          <a:p>
            <a:pPr marL="0" lvl="1" indent="0">
              <a:lnSpc>
                <a:spcPct val="150000"/>
              </a:lnSpc>
              <a:buNone/>
            </a:pPr>
            <a:r>
              <a:rPr lang="en-US" sz="2400" dirty="0" smtClean="0">
                <a:solidFill>
                  <a:schemeClr val="accent4">
                    <a:lumMod val="50000"/>
                  </a:schemeClr>
                </a:solidFill>
                <a:latin typeface="+mj-lt"/>
                <a:sym typeface="Wingdings" pitchFamily="2" charset="2"/>
              </a:rPr>
              <a:t>Not true in our case--singularities supported on curves:</a:t>
            </a:r>
          </a:p>
          <a:p>
            <a:pPr marL="0" lvl="1" indent="0">
              <a:lnSpc>
                <a:spcPct val="150000"/>
              </a:lnSpc>
              <a:buNone/>
            </a:pPr>
            <a:endParaRPr lang="en-US" sz="2400" dirty="0">
              <a:solidFill>
                <a:schemeClr val="accent4">
                  <a:lumMod val="50000"/>
                </a:schemeClr>
              </a:solidFill>
              <a:latin typeface="+mj-lt"/>
              <a:sym typeface="Wingdings" pitchFamily="2" charset="2"/>
            </a:endParaRPr>
          </a:p>
          <a:p>
            <a:pPr marL="0" lvl="1" indent="0">
              <a:lnSpc>
                <a:spcPct val="150000"/>
              </a:lnSpc>
              <a:buNone/>
            </a:pPr>
            <a:endParaRPr lang="en-US" sz="2400" i="1" dirty="0" smtClean="0">
              <a:solidFill>
                <a:schemeClr val="accent4">
                  <a:lumMod val="50000"/>
                </a:schemeClr>
              </a:solidFill>
              <a:latin typeface="+mj-lt"/>
              <a:sym typeface="Wingdings" pitchFamily="2" charset="2"/>
            </a:endParaRPr>
          </a:p>
          <a:p>
            <a:pPr marL="0" lvl="1" indent="0">
              <a:lnSpc>
                <a:spcPct val="150000"/>
              </a:lnSpc>
              <a:buNone/>
            </a:pPr>
            <a:r>
              <a:rPr lang="en-US" sz="2400" i="1" dirty="0" smtClean="0">
                <a:solidFill>
                  <a:schemeClr val="accent4">
                    <a:lumMod val="50000"/>
                  </a:schemeClr>
                </a:solidFill>
                <a:latin typeface="+mj-lt"/>
                <a:sym typeface="Wingdings" pitchFamily="2" charset="2"/>
              </a:rPr>
              <a:t>Requires new techniques:</a:t>
            </a:r>
          </a:p>
          <a:p>
            <a:pPr marL="342900" lvl="1" indent="-342900">
              <a:lnSpc>
                <a:spcPct val="150000"/>
              </a:lnSpc>
            </a:pPr>
            <a:r>
              <a:rPr lang="en-US" sz="2400" dirty="0" smtClean="0">
                <a:solidFill>
                  <a:schemeClr val="accent4">
                    <a:lumMod val="50000"/>
                  </a:schemeClr>
                </a:solidFill>
                <a:latin typeface="+mj-lt"/>
                <a:sym typeface="Wingdings" pitchFamily="2" charset="2"/>
              </a:rPr>
              <a:t>Spatial domain interpretation of annihilation relation</a:t>
            </a:r>
          </a:p>
          <a:p>
            <a:pPr marL="342900" lvl="1" indent="-342900">
              <a:lnSpc>
                <a:spcPct val="150000"/>
              </a:lnSpc>
            </a:pPr>
            <a:r>
              <a:rPr lang="en-US" sz="2400" dirty="0" smtClean="0">
                <a:solidFill>
                  <a:srgbClr val="0808D6"/>
                </a:solidFill>
                <a:latin typeface="+mj-lt"/>
                <a:sym typeface="Wingdings" pitchFamily="2" charset="2"/>
              </a:rPr>
              <a:t>Algebraic geometry of trig. polynomials</a:t>
            </a:r>
          </a:p>
          <a:p>
            <a:pPr marL="0" lvl="1" indent="0">
              <a:lnSpc>
                <a:spcPct val="150000"/>
              </a:lnSpc>
              <a:buNone/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  <a:latin typeface="+mj-lt"/>
                <a:sym typeface="Wingdings" pitchFamily="2" charset="2"/>
              </a:rPr>
              <a:t>		</a:t>
            </a:r>
            <a:endParaRPr lang="en-US" sz="2400" dirty="0">
              <a:latin typeface="+mj-lt"/>
            </a:endParaRPr>
          </a:p>
          <a:p>
            <a:pPr marL="0" lvl="1" indent="0">
              <a:lnSpc>
                <a:spcPct val="150000"/>
              </a:lnSpc>
              <a:buNone/>
            </a:pPr>
            <a:r>
              <a:rPr lang="en-US" sz="2400" dirty="0" smtClean="0">
                <a:solidFill>
                  <a:schemeClr val="accent4">
                    <a:lumMod val="50000"/>
                  </a:schemeClr>
                </a:solidFill>
                <a:latin typeface="+mj-lt"/>
                <a:sym typeface="Wingdings" pitchFamily="2" charset="2"/>
              </a:rPr>
              <a:t>	 </a:t>
            </a:r>
            <a:br>
              <a:rPr lang="en-US" sz="2400" dirty="0" smtClean="0">
                <a:solidFill>
                  <a:schemeClr val="accent4">
                    <a:lumMod val="50000"/>
                  </a:schemeClr>
                </a:solidFill>
                <a:latin typeface="+mj-lt"/>
                <a:sym typeface="Wingdings" pitchFamily="2" charset="2"/>
              </a:rPr>
            </a:br>
            <a:r>
              <a:rPr lang="en-US" sz="2400" dirty="0" smtClean="0">
                <a:solidFill>
                  <a:schemeClr val="accent4">
                    <a:lumMod val="50000"/>
                  </a:schemeClr>
                </a:solidFill>
                <a:latin typeface="+mj-lt"/>
                <a:sym typeface="Wingdings" pitchFamily="2" charset="2"/>
              </a:rPr>
              <a:t/>
            </a:r>
            <a:br>
              <a:rPr lang="en-US" sz="2400" dirty="0" smtClean="0">
                <a:solidFill>
                  <a:schemeClr val="accent4">
                    <a:lumMod val="50000"/>
                  </a:schemeClr>
                </a:solidFill>
                <a:latin typeface="+mj-lt"/>
                <a:sym typeface="Wingdings" pitchFamily="2" charset="2"/>
              </a:rPr>
            </a:br>
            <a:r>
              <a:rPr lang="en-US" sz="2400" dirty="0" smtClean="0">
                <a:solidFill>
                  <a:schemeClr val="accent4">
                    <a:lumMod val="50000"/>
                  </a:schemeClr>
                </a:solidFill>
                <a:latin typeface="+mj-lt"/>
                <a:sym typeface="Wingdings" pitchFamily="2" charset="2"/>
              </a:rPr>
              <a:t>	</a:t>
            </a:r>
            <a:r>
              <a:rPr lang="en-US" sz="2400" dirty="0">
                <a:latin typeface="+mj-lt"/>
                <a:sym typeface="Wingdings" pitchFamily="2" charset="2"/>
              </a:rPr>
              <a:t/>
            </a:r>
            <a:br>
              <a:rPr lang="en-US" sz="2400" dirty="0">
                <a:latin typeface="+mj-lt"/>
                <a:sym typeface="Wingdings" pitchFamily="2" charset="2"/>
              </a:rPr>
            </a:br>
            <a:endParaRPr lang="en-US" sz="2400" dirty="0" smtClean="0">
              <a:solidFill>
                <a:schemeClr val="accent4">
                  <a:lumMod val="50000"/>
                </a:schemeClr>
              </a:solidFill>
              <a:latin typeface="+mj-lt"/>
              <a:sym typeface="Wingdings" pitchFamily="2" charset="2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-299920" y="5079111"/>
            <a:ext cx="907816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400" i="1" dirty="0"/>
          </a:p>
          <a:p>
            <a:r>
              <a:rPr lang="en-US" sz="2400" dirty="0" smtClean="0">
                <a:solidFill>
                  <a:schemeClr val="accent4">
                    <a:lumMod val="50000"/>
                  </a:schemeClr>
                </a:solidFill>
                <a:sym typeface="Wingdings" pitchFamily="2" charset="2"/>
              </a:rPr>
              <a:t/>
            </a:r>
            <a:br>
              <a:rPr lang="en-US" sz="2400" dirty="0" smtClean="0">
                <a:solidFill>
                  <a:schemeClr val="accent4">
                    <a:lumMod val="50000"/>
                  </a:schemeClr>
                </a:solidFill>
                <a:sym typeface="Wingdings" pitchFamily="2" charset="2"/>
              </a:rPr>
            </a:br>
            <a:r>
              <a:rPr lang="en-US" sz="2400" dirty="0" smtClean="0">
                <a:solidFill>
                  <a:schemeClr val="accent4">
                    <a:lumMod val="50000"/>
                  </a:schemeClr>
                </a:solidFill>
                <a:sym typeface="Wingdings" pitchFamily="2" charset="2"/>
              </a:rPr>
              <a:t/>
            </a:r>
            <a:br>
              <a:rPr lang="en-US" sz="2400" dirty="0" smtClean="0">
                <a:solidFill>
                  <a:schemeClr val="accent4">
                    <a:lumMod val="50000"/>
                  </a:schemeClr>
                </a:solidFill>
                <a:sym typeface="Wingdings" pitchFamily="2" charset="2"/>
              </a:rPr>
            </a:br>
            <a:r>
              <a:rPr lang="en-US" sz="2400" dirty="0" smtClean="0">
                <a:solidFill>
                  <a:schemeClr val="accent4">
                    <a:lumMod val="50000"/>
                  </a:schemeClr>
                </a:solidFill>
                <a:sym typeface="Wingdings" pitchFamily="2" charset="2"/>
              </a:rPr>
              <a:t/>
            </a:r>
            <a:br>
              <a:rPr lang="en-US" sz="2400" dirty="0" smtClean="0">
                <a:solidFill>
                  <a:schemeClr val="accent4">
                    <a:lumMod val="50000"/>
                  </a:schemeClr>
                </a:solidFill>
                <a:sym typeface="Wingdings" pitchFamily="2" charset="2"/>
              </a:rPr>
            </a:br>
            <a:r>
              <a:rPr lang="en-US" sz="2400" dirty="0" smtClean="0">
                <a:solidFill>
                  <a:schemeClr val="accent4">
                    <a:lumMod val="50000"/>
                  </a:schemeClr>
                </a:solidFill>
                <a:sym typeface="Wingdings" pitchFamily="2" charset="2"/>
              </a:rPr>
              <a:t/>
            </a:r>
            <a:br>
              <a:rPr lang="en-US" sz="2400" dirty="0" smtClean="0">
                <a:solidFill>
                  <a:schemeClr val="accent4">
                    <a:lumMod val="50000"/>
                  </a:schemeClr>
                </a:solidFill>
                <a:sym typeface="Wingdings" pitchFamily="2" charset="2"/>
              </a:rPr>
            </a:br>
            <a:endParaRPr lang="en-US" sz="2400" i="1" dirty="0"/>
          </a:p>
        </p:txBody>
      </p:sp>
      <p:sp>
        <p:nvSpPr>
          <p:cNvPr id="500" name="Title 4"/>
          <p:cNvSpPr txBox="1">
            <a:spLocks/>
          </p:cNvSpPr>
          <p:nvPr/>
        </p:nvSpPr>
        <p:spPr>
          <a:xfrm>
            <a:off x="365759" y="79555"/>
            <a:ext cx="8705657" cy="8229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" sz="28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  <a:t>Challenges proving uniqueness, cont.</a:t>
            </a:r>
            <a:endParaRPr lang="en-US" sz="2800" dirty="0">
              <a:latin typeface="Roboto Medium" pitchFamily="2" charset="0"/>
              <a:ea typeface="Roboto Medium" pitchFamily="2" charset="0"/>
              <a:cs typeface="Arial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8587" y="3631272"/>
            <a:ext cx="3368421" cy="81343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9249" y="1906525"/>
            <a:ext cx="2957703" cy="762762"/>
          </a:xfrm>
          <a:prstGeom prst="rect">
            <a:avLst/>
          </a:prstGeom>
        </p:spPr>
      </p:pic>
      <p:grpSp>
        <p:nvGrpSpPr>
          <p:cNvPr id="21" name="Group 20"/>
          <p:cNvGrpSpPr/>
          <p:nvPr/>
        </p:nvGrpSpPr>
        <p:grpSpPr>
          <a:xfrm>
            <a:off x="1803008" y="1527995"/>
            <a:ext cx="1390612" cy="1515782"/>
            <a:chOff x="2457199" y="4615412"/>
            <a:chExt cx="2057400" cy="2242588"/>
          </a:xfrm>
        </p:grpSpPr>
        <p:sp>
          <p:nvSpPr>
            <p:cNvPr id="24" name="Rectangle 23"/>
            <p:cNvSpPr/>
            <p:nvPr/>
          </p:nvSpPr>
          <p:spPr>
            <a:xfrm>
              <a:off x="2457199" y="4800600"/>
              <a:ext cx="2057400" cy="2057400"/>
            </a:xfrm>
            <a:prstGeom prst="rect">
              <a:avLst/>
            </a:prstGeom>
            <a:noFill/>
            <a:ln w="25400"/>
            <a:scene3d>
              <a:camera prst="isometricTop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" name="Straight Arrow Connector 25"/>
            <p:cNvCxnSpPr/>
            <p:nvPr/>
          </p:nvCxnSpPr>
          <p:spPr>
            <a:xfrm flipV="1">
              <a:off x="2798089" y="5255970"/>
              <a:ext cx="0" cy="608991"/>
            </a:xfrm>
            <a:prstGeom prst="straightConnector1">
              <a:avLst/>
            </a:prstGeom>
            <a:ln w="28575">
              <a:solidFill>
                <a:schemeClr val="accent5"/>
              </a:solidFill>
              <a:headEnd type="oval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/>
            <p:nvPr/>
          </p:nvCxnSpPr>
          <p:spPr>
            <a:xfrm flipV="1">
              <a:off x="3360567" y="4615412"/>
              <a:ext cx="0" cy="901733"/>
            </a:xfrm>
            <a:prstGeom prst="straightConnector1">
              <a:avLst/>
            </a:prstGeom>
            <a:ln w="28575">
              <a:solidFill>
                <a:schemeClr val="accent5"/>
              </a:solidFill>
              <a:headEnd type="oval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/>
            <p:nvPr/>
          </p:nvCxnSpPr>
          <p:spPr>
            <a:xfrm flipV="1">
              <a:off x="3485899" y="6017360"/>
              <a:ext cx="0" cy="304497"/>
            </a:xfrm>
            <a:prstGeom prst="straightConnector1">
              <a:avLst/>
            </a:prstGeom>
            <a:ln w="28575">
              <a:solidFill>
                <a:schemeClr val="accent5"/>
              </a:solidFill>
              <a:headEnd type="oval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/>
            <p:nvPr/>
          </p:nvCxnSpPr>
          <p:spPr>
            <a:xfrm flipH="1">
              <a:off x="4263765" y="5830976"/>
              <a:ext cx="3088" cy="734749"/>
            </a:xfrm>
            <a:prstGeom prst="straightConnector1">
              <a:avLst/>
            </a:prstGeom>
            <a:ln w="28575">
              <a:solidFill>
                <a:schemeClr val="accent5"/>
              </a:solidFill>
              <a:headEnd type="oval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/>
          <p:cNvGrpSpPr/>
          <p:nvPr/>
        </p:nvGrpSpPr>
        <p:grpSpPr>
          <a:xfrm>
            <a:off x="1803635" y="3406329"/>
            <a:ext cx="1551012" cy="1551012"/>
            <a:chOff x="9790496" y="2146655"/>
            <a:chExt cx="2057400" cy="2057400"/>
          </a:xfrm>
        </p:grpSpPr>
        <p:sp>
          <p:nvSpPr>
            <p:cNvPr id="34" name="Rectangle 33"/>
            <p:cNvSpPr/>
            <p:nvPr/>
          </p:nvSpPr>
          <p:spPr>
            <a:xfrm>
              <a:off x="9790496" y="2146655"/>
              <a:ext cx="2057400" cy="2057400"/>
            </a:xfrm>
            <a:prstGeom prst="rect">
              <a:avLst/>
            </a:prstGeom>
            <a:noFill/>
            <a:ln w="25400"/>
            <a:scene3d>
              <a:camera prst="isometricTop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>
              <a:off x="10243121" y="2599280"/>
              <a:ext cx="1152150" cy="1152150"/>
            </a:xfrm>
            <a:prstGeom prst="ellipse">
              <a:avLst/>
            </a:prstGeom>
            <a:noFill/>
            <a:ln w="19050">
              <a:solidFill>
                <a:schemeClr val="accent5"/>
              </a:solidFill>
            </a:ln>
            <a:scene3d>
              <a:camera prst="isometricTop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37065" y="2565975"/>
              <a:ext cx="1165925" cy="1189513"/>
            </a:xfrm>
            <a:prstGeom prst="rect">
              <a:avLst/>
            </a:prstGeom>
          </p:spPr>
        </p:pic>
      </p:grpSp>
      <p:cxnSp>
        <p:nvCxnSpPr>
          <p:cNvPr id="50" name="Straight Arrow Connector 49"/>
          <p:cNvCxnSpPr/>
          <p:nvPr/>
        </p:nvCxnSpPr>
        <p:spPr>
          <a:xfrm>
            <a:off x="3658515" y="2167824"/>
            <a:ext cx="689485" cy="2759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>
            <a:off x="3758491" y="4037990"/>
            <a:ext cx="689485" cy="2759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0" name="Picture 47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7171" y="1779144"/>
            <a:ext cx="327167" cy="254761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1051" y="3641305"/>
            <a:ext cx="327167" cy="254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288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5" y="3338475"/>
            <a:ext cx="9139425" cy="267350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415772" y="3450905"/>
            <a:ext cx="8179588" cy="29546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i="1" dirty="0">
                <a:latin typeface="+mj-lt"/>
                <a:sym typeface="Wingdings" pitchFamily="2" charset="2"/>
              </a:rPr>
              <a:t>Prop:  </a:t>
            </a:r>
            <a:r>
              <a:rPr lang="en-US" sz="2400" dirty="0">
                <a:latin typeface="+mj-lt"/>
                <a:sym typeface="Wingdings" pitchFamily="2" charset="2"/>
              </a:rPr>
              <a:t>Every </a:t>
            </a:r>
            <a:r>
              <a:rPr lang="en-US" sz="2400" dirty="0" smtClean="0">
                <a:latin typeface="+mj-lt"/>
                <a:sym typeface="Wingdings" pitchFamily="2" charset="2"/>
              </a:rPr>
              <a:t>zero-set </a:t>
            </a:r>
            <a:r>
              <a:rPr lang="en-US" sz="2400" dirty="0">
                <a:latin typeface="+mj-lt"/>
                <a:sym typeface="Wingdings" pitchFamily="2" charset="2"/>
              </a:rPr>
              <a:t>of a trig. polynomial </a:t>
            </a:r>
            <a:r>
              <a:rPr lang="en-US" sz="2800" b="1" dirty="0">
                <a:latin typeface="+mj-lt"/>
                <a:sym typeface="Wingdings" pitchFamily="2" charset="2"/>
              </a:rPr>
              <a:t>C</a:t>
            </a:r>
            <a:r>
              <a:rPr lang="en-US" sz="2400" dirty="0">
                <a:latin typeface="+mj-lt"/>
                <a:sym typeface="Wingdings" pitchFamily="2" charset="2"/>
              </a:rPr>
              <a:t> </a:t>
            </a:r>
            <a:r>
              <a:rPr lang="en-US" sz="2400" dirty="0" smtClean="0">
                <a:latin typeface="+mj-lt"/>
                <a:sym typeface="Wingdings" pitchFamily="2" charset="2"/>
              </a:rPr>
              <a:t>with </a:t>
            </a:r>
            <a:r>
              <a:rPr lang="en-US" sz="2400" dirty="0">
                <a:latin typeface="+mj-lt"/>
                <a:sym typeface="Wingdings" pitchFamily="2" charset="2"/>
              </a:rPr>
              <a:t>no isolated points has a </a:t>
            </a:r>
            <a:r>
              <a:rPr lang="en-US" sz="2400" i="1" dirty="0">
                <a:latin typeface="+mj-lt"/>
                <a:sym typeface="Wingdings" pitchFamily="2" charset="2"/>
              </a:rPr>
              <a:t>unique </a:t>
            </a:r>
            <a:r>
              <a:rPr lang="en-US" sz="2400" dirty="0">
                <a:latin typeface="+mj-lt"/>
                <a:sym typeface="Wingdings" pitchFamily="2" charset="2"/>
              </a:rPr>
              <a:t>real-valued trig. polynomial       </a:t>
            </a:r>
            <a:r>
              <a:rPr lang="en-US" sz="2400" dirty="0" smtClean="0">
                <a:latin typeface="+mj-lt"/>
                <a:sym typeface="Wingdings" pitchFamily="2" charset="2"/>
              </a:rPr>
              <a:t>of minimal degree</a:t>
            </a:r>
            <a:r>
              <a:rPr lang="en-US" sz="2400" dirty="0">
                <a:latin typeface="+mj-lt"/>
                <a:sym typeface="Wingdings" pitchFamily="2" charset="2"/>
              </a:rPr>
              <a:t> </a:t>
            </a:r>
            <a:r>
              <a:rPr lang="en-US" sz="2400" dirty="0" smtClean="0">
                <a:latin typeface="+mj-lt"/>
                <a:sym typeface="Wingdings" pitchFamily="2" charset="2"/>
              </a:rPr>
              <a:t>such that if </a:t>
            </a:r>
          </a:p>
          <a:p>
            <a:pPr>
              <a:lnSpc>
                <a:spcPct val="150000"/>
              </a:lnSpc>
            </a:pPr>
            <a:r>
              <a:rPr lang="en-US" sz="2400" dirty="0" smtClean="0">
                <a:latin typeface="+mj-lt"/>
                <a:sym typeface="Wingdings" pitchFamily="2" charset="2"/>
              </a:rPr>
              <a:t>Then                                             and </a:t>
            </a:r>
            <a:endParaRPr lang="en-US" sz="2400" dirty="0">
              <a:latin typeface="+mj-lt"/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sz="2400" dirty="0">
                <a:latin typeface="+mj-lt"/>
                <a:sym typeface="Wingdings" pitchFamily="2" charset="2"/>
              </a:rPr>
              <a:t>                                      </a:t>
            </a:r>
          </a:p>
        </p:txBody>
      </p:sp>
      <p:sp>
        <p:nvSpPr>
          <p:cNvPr id="4" name="Title 4"/>
          <p:cNvSpPr txBox="1">
            <a:spLocks/>
          </p:cNvSpPr>
          <p:nvPr/>
        </p:nvSpPr>
        <p:spPr>
          <a:xfrm>
            <a:off x="365760" y="79555"/>
            <a:ext cx="8229600" cy="8229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" sz="28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  <a:t>Minimal (Trig) Polynomials</a:t>
            </a:r>
            <a:endParaRPr lang="en-US" sz="2800" dirty="0">
              <a:latin typeface="Roboto Medium" pitchFamily="2" charset="0"/>
              <a:ea typeface="Roboto Medium" pitchFamily="2" charset="0"/>
              <a:cs typeface="Arial" pitchFamily="34" charset="0"/>
            </a:endParaRPr>
          </a:p>
        </p:txBody>
      </p:sp>
      <p:sp>
        <p:nvSpPr>
          <p:cNvPr id="495" name="Content Placeholder 2"/>
          <p:cNvSpPr>
            <a:spLocks noGrp="1"/>
          </p:cNvSpPr>
          <p:nvPr>
            <p:ph idx="1"/>
          </p:nvPr>
        </p:nvSpPr>
        <p:spPr>
          <a:xfrm>
            <a:off x="433868" y="598020"/>
            <a:ext cx="8401062" cy="1920526"/>
          </a:xfrm>
        </p:spPr>
        <p:txBody>
          <a:bodyPr wrap="square" tIns="91440" bIns="91440">
            <a:sp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400" dirty="0" smtClean="0">
                <a:latin typeface="+mj-lt"/>
                <a:sym typeface="Wingdings" pitchFamily="2" charset="2"/>
              </a:rPr>
              <a:t>Define                                       to be the dimensions of the smallest rectangle containing the Fourier support of  </a:t>
            </a:r>
            <a:endParaRPr lang="en-US" sz="2400" dirty="0">
              <a:latin typeface="+mj-lt"/>
              <a:sym typeface="Wingdings" pitchFamily="2" charset="2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sz="2400" dirty="0">
              <a:latin typeface="+mj-lt"/>
              <a:sym typeface="Wingdings" pitchFamily="2" charset="2"/>
            </a:endParaRPr>
          </a:p>
        </p:txBody>
      </p:sp>
      <p:pic>
        <p:nvPicPr>
          <p:cNvPr id="2" name="Picture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4840" y="4343016"/>
            <a:ext cx="362712" cy="23469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1576" y="4831986"/>
            <a:ext cx="2138934" cy="3520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9160" y="5366716"/>
            <a:ext cx="2941701" cy="35471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2797" y="5474069"/>
            <a:ext cx="1682877" cy="23736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6249" y="876652"/>
            <a:ext cx="2616327" cy="354711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5715" y="1446530"/>
            <a:ext cx="226695" cy="234696"/>
          </a:xfrm>
          <a:prstGeom prst="rect">
            <a:avLst/>
          </a:prstGeom>
        </p:spPr>
      </p:pic>
      <p:grpSp>
        <p:nvGrpSpPr>
          <p:cNvPr id="27" name="Group 26"/>
          <p:cNvGrpSpPr/>
          <p:nvPr/>
        </p:nvGrpSpPr>
        <p:grpSpPr>
          <a:xfrm>
            <a:off x="1772205" y="1983387"/>
            <a:ext cx="2371456" cy="1241537"/>
            <a:chOff x="5515955" y="3045066"/>
            <a:chExt cx="3713464" cy="1944123"/>
          </a:xfrm>
        </p:grpSpPr>
        <p:pic>
          <p:nvPicPr>
            <p:cNvPr id="28" name="Picture 27"/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41139" y="3968405"/>
              <a:ext cx="100154" cy="101823"/>
            </a:xfrm>
            <a:prstGeom prst="rect">
              <a:avLst/>
            </a:prstGeom>
          </p:spPr>
        </p:pic>
        <p:pic>
          <p:nvPicPr>
            <p:cNvPr id="29" name="Picture 28"/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42759" y="3428755"/>
              <a:ext cx="100154" cy="146892"/>
            </a:xfrm>
            <a:prstGeom prst="rect">
              <a:avLst/>
            </a:prstGeom>
          </p:spPr>
        </p:pic>
        <p:cxnSp>
          <p:nvCxnSpPr>
            <p:cNvPr id="30" name="Straight Connector 29"/>
            <p:cNvCxnSpPr/>
            <p:nvPr/>
          </p:nvCxnSpPr>
          <p:spPr>
            <a:xfrm>
              <a:off x="5667295" y="3757980"/>
              <a:ext cx="566290" cy="263166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flipV="1">
              <a:off x="5634124" y="3587023"/>
              <a:ext cx="614030" cy="171622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 flipV="1">
              <a:off x="5647853" y="3245985"/>
              <a:ext cx="0" cy="523860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3" name="Picture 32"/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5955" y="3327174"/>
              <a:ext cx="91808" cy="101823"/>
            </a:xfrm>
            <a:prstGeom prst="rect">
              <a:avLst/>
            </a:prstGeom>
          </p:spPr>
        </p:pic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47853" y="3045066"/>
              <a:ext cx="3581566" cy="1944123"/>
            </a:xfrm>
            <a:prstGeom prst="rect">
              <a:avLst/>
            </a:prstGeom>
          </p:spPr>
        </p:pic>
      </p:grpSp>
      <p:pic>
        <p:nvPicPr>
          <p:cNvPr id="35" name="Picture 34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6975" y="2030335"/>
            <a:ext cx="464820" cy="361950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5327473" y="1758454"/>
            <a:ext cx="1375992" cy="1375567"/>
            <a:chOff x="4801478" y="2153474"/>
            <a:chExt cx="1375992" cy="1375567"/>
          </a:xfrm>
        </p:grpSpPr>
        <p:grpSp>
          <p:nvGrpSpPr>
            <p:cNvPr id="36" name="Group 35"/>
            <p:cNvGrpSpPr/>
            <p:nvPr/>
          </p:nvGrpSpPr>
          <p:grpSpPr>
            <a:xfrm>
              <a:off x="4801478" y="2153474"/>
              <a:ext cx="1375992" cy="1375567"/>
              <a:chOff x="1831545" y="3392047"/>
              <a:chExt cx="2778264" cy="2777408"/>
            </a:xfrm>
            <a:solidFill>
              <a:schemeClr val="bg2">
                <a:lumMod val="95000"/>
              </a:schemeClr>
            </a:solidFill>
          </p:grpSpPr>
          <p:grpSp>
            <p:nvGrpSpPr>
              <p:cNvPr id="37" name="Group 36"/>
              <p:cNvGrpSpPr/>
              <p:nvPr/>
            </p:nvGrpSpPr>
            <p:grpSpPr>
              <a:xfrm>
                <a:off x="1848020" y="3409894"/>
                <a:ext cx="2761789" cy="2743086"/>
                <a:chOff x="3354020" y="3124505"/>
                <a:chExt cx="3678854" cy="3653940"/>
              </a:xfrm>
              <a:grpFill/>
            </p:grpSpPr>
            <p:sp>
              <p:nvSpPr>
                <p:cNvPr id="208" name="Rectangle 207"/>
                <p:cNvSpPr/>
                <p:nvPr/>
              </p:nvSpPr>
              <p:spPr>
                <a:xfrm>
                  <a:off x="3354020" y="3124505"/>
                  <a:ext cx="3653940" cy="3653940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09" name="Straight Connector 208"/>
                <p:cNvCxnSpPr/>
                <p:nvPr/>
              </p:nvCxnSpPr>
              <p:spPr>
                <a:xfrm>
                  <a:off x="3354020" y="5864960"/>
                  <a:ext cx="3653940" cy="0"/>
                </a:xfrm>
                <a:prstGeom prst="lin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0" name="Straight Connector 209"/>
                <p:cNvCxnSpPr/>
                <p:nvPr/>
              </p:nvCxnSpPr>
              <p:spPr>
                <a:xfrm>
                  <a:off x="3358234" y="5560465"/>
                  <a:ext cx="3649726" cy="0"/>
                </a:xfrm>
                <a:prstGeom prst="lin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1" name="Straight Connector 210"/>
                <p:cNvCxnSpPr/>
                <p:nvPr/>
              </p:nvCxnSpPr>
              <p:spPr>
                <a:xfrm>
                  <a:off x="3354020" y="5255970"/>
                  <a:ext cx="3653940" cy="0"/>
                </a:xfrm>
                <a:prstGeom prst="lin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2" name="Straight Connector 211"/>
                <p:cNvCxnSpPr/>
                <p:nvPr/>
              </p:nvCxnSpPr>
              <p:spPr>
                <a:xfrm>
                  <a:off x="3354020" y="4951475"/>
                  <a:ext cx="3653940" cy="576"/>
                </a:xfrm>
                <a:prstGeom prst="line">
                  <a:avLst/>
                </a:prstGeom>
                <a:grpFill/>
                <a:ln w="19050"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3" name="Straight Connector 212"/>
                <p:cNvCxnSpPr/>
                <p:nvPr/>
              </p:nvCxnSpPr>
              <p:spPr>
                <a:xfrm flipH="1">
                  <a:off x="5164551" y="3138209"/>
                  <a:ext cx="16439" cy="3640236"/>
                </a:xfrm>
                <a:prstGeom prst="line">
                  <a:avLst/>
                </a:prstGeom>
                <a:grpFill/>
                <a:ln w="19050"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4" name="Straight Connector 213"/>
                <p:cNvCxnSpPr/>
                <p:nvPr/>
              </p:nvCxnSpPr>
              <p:spPr>
                <a:xfrm>
                  <a:off x="3963010" y="3124505"/>
                  <a:ext cx="0" cy="3638871"/>
                </a:xfrm>
                <a:prstGeom prst="lin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5" name="Straight Connector 214"/>
                <p:cNvCxnSpPr/>
                <p:nvPr/>
              </p:nvCxnSpPr>
              <p:spPr>
                <a:xfrm>
                  <a:off x="4267505" y="3139574"/>
                  <a:ext cx="0" cy="3638871"/>
                </a:xfrm>
                <a:prstGeom prst="lin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6" name="Straight Connector 215"/>
                <p:cNvCxnSpPr/>
                <p:nvPr/>
              </p:nvCxnSpPr>
              <p:spPr>
                <a:xfrm>
                  <a:off x="4572000" y="3139574"/>
                  <a:ext cx="0" cy="3638871"/>
                </a:xfrm>
                <a:prstGeom prst="lin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7" name="Straight Connector 216"/>
                <p:cNvCxnSpPr/>
                <p:nvPr/>
              </p:nvCxnSpPr>
              <p:spPr>
                <a:xfrm>
                  <a:off x="4876495" y="3139574"/>
                  <a:ext cx="0" cy="3638871"/>
                </a:xfrm>
                <a:prstGeom prst="lin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8" name="Straight Connector 217"/>
                <p:cNvCxnSpPr/>
                <p:nvPr/>
              </p:nvCxnSpPr>
              <p:spPr>
                <a:xfrm>
                  <a:off x="5485485" y="3139574"/>
                  <a:ext cx="0" cy="3638871"/>
                </a:xfrm>
                <a:prstGeom prst="lin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9" name="Straight Connector 218"/>
                <p:cNvCxnSpPr/>
                <p:nvPr/>
              </p:nvCxnSpPr>
              <p:spPr>
                <a:xfrm>
                  <a:off x="5789980" y="3139574"/>
                  <a:ext cx="0" cy="3638871"/>
                </a:xfrm>
                <a:prstGeom prst="lin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0" name="Straight Connector 219"/>
                <p:cNvCxnSpPr/>
                <p:nvPr/>
              </p:nvCxnSpPr>
              <p:spPr>
                <a:xfrm>
                  <a:off x="6094475" y="3139574"/>
                  <a:ext cx="0" cy="3638871"/>
                </a:xfrm>
                <a:prstGeom prst="lin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1" name="Straight Connector 220"/>
                <p:cNvCxnSpPr/>
                <p:nvPr/>
              </p:nvCxnSpPr>
              <p:spPr>
                <a:xfrm>
                  <a:off x="6398970" y="3139574"/>
                  <a:ext cx="0" cy="3638871"/>
                </a:xfrm>
                <a:prstGeom prst="lin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2" name="Straight Connector 221"/>
                <p:cNvCxnSpPr/>
                <p:nvPr/>
              </p:nvCxnSpPr>
              <p:spPr>
                <a:xfrm>
                  <a:off x="3354020" y="6169455"/>
                  <a:ext cx="3678854" cy="0"/>
                </a:xfrm>
                <a:prstGeom prst="lin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3" name="Straight Connector 222"/>
                <p:cNvCxnSpPr/>
                <p:nvPr/>
              </p:nvCxnSpPr>
              <p:spPr>
                <a:xfrm>
                  <a:off x="3354020" y="6473950"/>
                  <a:ext cx="3678854" cy="0"/>
                </a:xfrm>
                <a:prstGeom prst="lin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4" name="Straight Connector 223"/>
                <p:cNvCxnSpPr/>
                <p:nvPr/>
              </p:nvCxnSpPr>
              <p:spPr>
                <a:xfrm>
                  <a:off x="3354020" y="4037990"/>
                  <a:ext cx="3653940" cy="0"/>
                </a:xfrm>
                <a:prstGeom prst="lin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5" name="Straight Connector 224"/>
                <p:cNvCxnSpPr/>
                <p:nvPr/>
              </p:nvCxnSpPr>
              <p:spPr>
                <a:xfrm>
                  <a:off x="3358234" y="3733495"/>
                  <a:ext cx="3649726" cy="0"/>
                </a:xfrm>
                <a:prstGeom prst="lin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6" name="Straight Connector 225"/>
                <p:cNvCxnSpPr/>
                <p:nvPr/>
              </p:nvCxnSpPr>
              <p:spPr>
                <a:xfrm>
                  <a:off x="3354020" y="3429000"/>
                  <a:ext cx="3653940" cy="0"/>
                </a:xfrm>
                <a:prstGeom prst="lin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7" name="Straight Connector 226"/>
                <p:cNvCxnSpPr/>
                <p:nvPr/>
              </p:nvCxnSpPr>
              <p:spPr>
                <a:xfrm>
                  <a:off x="3354020" y="4342485"/>
                  <a:ext cx="3678854" cy="0"/>
                </a:xfrm>
                <a:prstGeom prst="lin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8" name="Straight Connector 227"/>
                <p:cNvCxnSpPr/>
                <p:nvPr/>
              </p:nvCxnSpPr>
              <p:spPr>
                <a:xfrm>
                  <a:off x="3354020" y="4646980"/>
                  <a:ext cx="3678854" cy="0"/>
                </a:xfrm>
                <a:prstGeom prst="lin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9" name="Straight Connector 228"/>
                <p:cNvCxnSpPr/>
                <p:nvPr/>
              </p:nvCxnSpPr>
              <p:spPr>
                <a:xfrm>
                  <a:off x="6703465" y="3124505"/>
                  <a:ext cx="0" cy="3638871"/>
                </a:xfrm>
                <a:prstGeom prst="lin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0" name="Straight Connector 229"/>
                <p:cNvCxnSpPr/>
                <p:nvPr/>
              </p:nvCxnSpPr>
              <p:spPr>
                <a:xfrm>
                  <a:off x="3658515" y="3124505"/>
                  <a:ext cx="0" cy="3638871"/>
                </a:xfrm>
                <a:prstGeom prst="lin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8" name="Group 37"/>
              <p:cNvGrpSpPr/>
              <p:nvPr/>
            </p:nvGrpSpPr>
            <p:grpSpPr>
              <a:xfrm>
                <a:off x="1831545" y="3392047"/>
                <a:ext cx="2777407" cy="2777408"/>
                <a:chOff x="3354020" y="3078786"/>
                <a:chExt cx="3699659" cy="3699659"/>
              </a:xfrm>
              <a:grpFill/>
            </p:grpSpPr>
            <p:sp>
              <p:nvSpPr>
                <p:cNvPr id="39" name="Oval 38"/>
                <p:cNvSpPr/>
                <p:nvPr/>
              </p:nvSpPr>
              <p:spPr>
                <a:xfrm>
                  <a:off x="3658515" y="338328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" name="Oval 39"/>
                <p:cNvSpPr/>
                <p:nvPr/>
              </p:nvSpPr>
              <p:spPr>
                <a:xfrm>
                  <a:off x="3963010" y="338328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" name="Oval 40"/>
                <p:cNvSpPr/>
                <p:nvPr/>
              </p:nvSpPr>
              <p:spPr>
                <a:xfrm>
                  <a:off x="4267505" y="338328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" name="Oval 41"/>
                <p:cNvSpPr/>
                <p:nvPr/>
              </p:nvSpPr>
              <p:spPr>
                <a:xfrm>
                  <a:off x="4572000" y="338328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" name="Oval 42"/>
                <p:cNvSpPr/>
                <p:nvPr/>
              </p:nvSpPr>
              <p:spPr>
                <a:xfrm>
                  <a:off x="4876495" y="338328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" name="Oval 43"/>
                <p:cNvSpPr/>
                <p:nvPr/>
              </p:nvSpPr>
              <p:spPr>
                <a:xfrm>
                  <a:off x="5180990" y="338328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" name="Oval 44"/>
                <p:cNvSpPr/>
                <p:nvPr/>
              </p:nvSpPr>
              <p:spPr>
                <a:xfrm>
                  <a:off x="5485485" y="338328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" name="Oval 45"/>
                <p:cNvSpPr/>
                <p:nvPr/>
              </p:nvSpPr>
              <p:spPr>
                <a:xfrm>
                  <a:off x="5789980" y="338328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" name="Oval 46"/>
                <p:cNvSpPr/>
                <p:nvPr/>
              </p:nvSpPr>
              <p:spPr>
                <a:xfrm>
                  <a:off x="6094475" y="338328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" name="Oval 47"/>
                <p:cNvSpPr/>
                <p:nvPr/>
              </p:nvSpPr>
              <p:spPr>
                <a:xfrm>
                  <a:off x="6398970" y="338328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" name="Oval 48"/>
                <p:cNvSpPr/>
                <p:nvPr/>
              </p:nvSpPr>
              <p:spPr>
                <a:xfrm>
                  <a:off x="6703465" y="338328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" name="Oval 49"/>
                <p:cNvSpPr/>
                <p:nvPr/>
              </p:nvSpPr>
              <p:spPr>
                <a:xfrm>
                  <a:off x="3658515" y="368777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" name="Oval 50"/>
                <p:cNvSpPr/>
                <p:nvPr/>
              </p:nvSpPr>
              <p:spPr>
                <a:xfrm>
                  <a:off x="3963010" y="368777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" name="Oval 51"/>
                <p:cNvSpPr/>
                <p:nvPr/>
              </p:nvSpPr>
              <p:spPr>
                <a:xfrm>
                  <a:off x="4267505" y="368777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" name="Oval 52"/>
                <p:cNvSpPr/>
                <p:nvPr/>
              </p:nvSpPr>
              <p:spPr>
                <a:xfrm>
                  <a:off x="4572000" y="368777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" name="Oval 53"/>
                <p:cNvSpPr/>
                <p:nvPr/>
              </p:nvSpPr>
              <p:spPr>
                <a:xfrm>
                  <a:off x="4876495" y="368777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" name="Oval 54"/>
                <p:cNvSpPr/>
                <p:nvPr/>
              </p:nvSpPr>
              <p:spPr>
                <a:xfrm>
                  <a:off x="5180990" y="368777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" name="Oval 55"/>
                <p:cNvSpPr/>
                <p:nvPr/>
              </p:nvSpPr>
              <p:spPr>
                <a:xfrm>
                  <a:off x="5485485" y="368777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" name="Oval 56"/>
                <p:cNvSpPr/>
                <p:nvPr/>
              </p:nvSpPr>
              <p:spPr>
                <a:xfrm>
                  <a:off x="5789980" y="368777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" name="Oval 57"/>
                <p:cNvSpPr/>
                <p:nvPr/>
              </p:nvSpPr>
              <p:spPr>
                <a:xfrm>
                  <a:off x="6094475" y="368777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" name="Oval 58"/>
                <p:cNvSpPr/>
                <p:nvPr/>
              </p:nvSpPr>
              <p:spPr>
                <a:xfrm>
                  <a:off x="6398970" y="368777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" name="Oval 59"/>
                <p:cNvSpPr/>
                <p:nvPr/>
              </p:nvSpPr>
              <p:spPr>
                <a:xfrm>
                  <a:off x="6703465" y="368777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" name="Oval 60"/>
                <p:cNvSpPr/>
                <p:nvPr/>
              </p:nvSpPr>
              <p:spPr>
                <a:xfrm>
                  <a:off x="3658515" y="399227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" name="Oval 61"/>
                <p:cNvSpPr/>
                <p:nvPr/>
              </p:nvSpPr>
              <p:spPr>
                <a:xfrm>
                  <a:off x="3963010" y="399227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" name="Oval 62"/>
                <p:cNvSpPr/>
                <p:nvPr/>
              </p:nvSpPr>
              <p:spPr>
                <a:xfrm>
                  <a:off x="4267505" y="399227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" name="Oval 63"/>
                <p:cNvSpPr/>
                <p:nvPr/>
              </p:nvSpPr>
              <p:spPr>
                <a:xfrm>
                  <a:off x="4572000" y="399227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" name="Oval 64"/>
                <p:cNvSpPr/>
                <p:nvPr/>
              </p:nvSpPr>
              <p:spPr>
                <a:xfrm>
                  <a:off x="4876495" y="399227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" name="Oval 65"/>
                <p:cNvSpPr/>
                <p:nvPr/>
              </p:nvSpPr>
              <p:spPr>
                <a:xfrm>
                  <a:off x="5180990" y="399227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" name="Oval 66"/>
                <p:cNvSpPr/>
                <p:nvPr/>
              </p:nvSpPr>
              <p:spPr>
                <a:xfrm>
                  <a:off x="5485485" y="399227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" name="Oval 67"/>
                <p:cNvSpPr/>
                <p:nvPr/>
              </p:nvSpPr>
              <p:spPr>
                <a:xfrm>
                  <a:off x="5789980" y="399227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" name="Oval 68"/>
                <p:cNvSpPr/>
                <p:nvPr/>
              </p:nvSpPr>
              <p:spPr>
                <a:xfrm>
                  <a:off x="6094475" y="399227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" name="Oval 69"/>
                <p:cNvSpPr/>
                <p:nvPr/>
              </p:nvSpPr>
              <p:spPr>
                <a:xfrm>
                  <a:off x="6398970" y="399227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" name="Oval 70"/>
                <p:cNvSpPr/>
                <p:nvPr/>
              </p:nvSpPr>
              <p:spPr>
                <a:xfrm>
                  <a:off x="6703465" y="399227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" name="Oval 71"/>
                <p:cNvSpPr/>
                <p:nvPr/>
              </p:nvSpPr>
              <p:spPr>
                <a:xfrm>
                  <a:off x="3658515" y="429676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" name="Oval 72"/>
                <p:cNvSpPr/>
                <p:nvPr/>
              </p:nvSpPr>
              <p:spPr>
                <a:xfrm>
                  <a:off x="3963010" y="429676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" name="Oval 73"/>
                <p:cNvSpPr/>
                <p:nvPr/>
              </p:nvSpPr>
              <p:spPr>
                <a:xfrm>
                  <a:off x="4267505" y="429676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" name="Oval 74"/>
                <p:cNvSpPr/>
                <p:nvPr/>
              </p:nvSpPr>
              <p:spPr>
                <a:xfrm>
                  <a:off x="4572000" y="429676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" name="Oval 75"/>
                <p:cNvSpPr/>
                <p:nvPr/>
              </p:nvSpPr>
              <p:spPr>
                <a:xfrm>
                  <a:off x="4876495" y="429676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" name="Oval 76"/>
                <p:cNvSpPr/>
                <p:nvPr/>
              </p:nvSpPr>
              <p:spPr>
                <a:xfrm>
                  <a:off x="5180990" y="429676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" name="Oval 77"/>
                <p:cNvSpPr/>
                <p:nvPr/>
              </p:nvSpPr>
              <p:spPr>
                <a:xfrm>
                  <a:off x="5485485" y="429676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" name="Oval 78"/>
                <p:cNvSpPr/>
                <p:nvPr/>
              </p:nvSpPr>
              <p:spPr>
                <a:xfrm>
                  <a:off x="5789980" y="429676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" name="Oval 79"/>
                <p:cNvSpPr/>
                <p:nvPr/>
              </p:nvSpPr>
              <p:spPr>
                <a:xfrm>
                  <a:off x="6094475" y="429676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" name="Oval 80"/>
                <p:cNvSpPr/>
                <p:nvPr/>
              </p:nvSpPr>
              <p:spPr>
                <a:xfrm>
                  <a:off x="6398970" y="429676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" name="Oval 81"/>
                <p:cNvSpPr/>
                <p:nvPr/>
              </p:nvSpPr>
              <p:spPr>
                <a:xfrm>
                  <a:off x="6703465" y="429676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" name="Oval 82"/>
                <p:cNvSpPr/>
                <p:nvPr/>
              </p:nvSpPr>
              <p:spPr>
                <a:xfrm>
                  <a:off x="3658515" y="460126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4" name="Oval 83"/>
                <p:cNvSpPr/>
                <p:nvPr/>
              </p:nvSpPr>
              <p:spPr>
                <a:xfrm>
                  <a:off x="3963010" y="460126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5" name="Oval 84"/>
                <p:cNvSpPr/>
                <p:nvPr/>
              </p:nvSpPr>
              <p:spPr>
                <a:xfrm>
                  <a:off x="4267505" y="460126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Oval 85"/>
                <p:cNvSpPr/>
                <p:nvPr/>
              </p:nvSpPr>
              <p:spPr>
                <a:xfrm>
                  <a:off x="4572000" y="460126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7" name="Oval 86"/>
                <p:cNvSpPr/>
                <p:nvPr/>
              </p:nvSpPr>
              <p:spPr>
                <a:xfrm>
                  <a:off x="4876495" y="460126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8" name="Oval 87"/>
                <p:cNvSpPr/>
                <p:nvPr/>
              </p:nvSpPr>
              <p:spPr>
                <a:xfrm>
                  <a:off x="5180990" y="460126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9" name="Oval 88"/>
                <p:cNvSpPr/>
                <p:nvPr/>
              </p:nvSpPr>
              <p:spPr>
                <a:xfrm>
                  <a:off x="5485485" y="460126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0" name="Oval 89"/>
                <p:cNvSpPr/>
                <p:nvPr/>
              </p:nvSpPr>
              <p:spPr>
                <a:xfrm>
                  <a:off x="5789980" y="460126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1" name="Oval 90"/>
                <p:cNvSpPr/>
                <p:nvPr/>
              </p:nvSpPr>
              <p:spPr>
                <a:xfrm>
                  <a:off x="6094475" y="460126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2" name="Oval 91"/>
                <p:cNvSpPr/>
                <p:nvPr/>
              </p:nvSpPr>
              <p:spPr>
                <a:xfrm>
                  <a:off x="6398970" y="460126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3" name="Oval 92"/>
                <p:cNvSpPr/>
                <p:nvPr/>
              </p:nvSpPr>
              <p:spPr>
                <a:xfrm>
                  <a:off x="6703465" y="460126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4" name="Oval 93"/>
                <p:cNvSpPr/>
                <p:nvPr/>
              </p:nvSpPr>
              <p:spPr>
                <a:xfrm>
                  <a:off x="3658515" y="490575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5" name="Oval 94"/>
                <p:cNvSpPr/>
                <p:nvPr/>
              </p:nvSpPr>
              <p:spPr>
                <a:xfrm>
                  <a:off x="3963010" y="490575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6" name="Oval 95"/>
                <p:cNvSpPr/>
                <p:nvPr/>
              </p:nvSpPr>
              <p:spPr>
                <a:xfrm>
                  <a:off x="4267505" y="490575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7" name="Oval 96"/>
                <p:cNvSpPr/>
                <p:nvPr/>
              </p:nvSpPr>
              <p:spPr>
                <a:xfrm>
                  <a:off x="4572000" y="490575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" name="Oval 97"/>
                <p:cNvSpPr/>
                <p:nvPr/>
              </p:nvSpPr>
              <p:spPr>
                <a:xfrm>
                  <a:off x="4876495" y="490575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9" name="Oval 98"/>
                <p:cNvSpPr/>
                <p:nvPr/>
              </p:nvSpPr>
              <p:spPr>
                <a:xfrm>
                  <a:off x="5180990" y="490575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0" name="Oval 99"/>
                <p:cNvSpPr/>
                <p:nvPr/>
              </p:nvSpPr>
              <p:spPr>
                <a:xfrm>
                  <a:off x="5485485" y="490575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1" name="Oval 100"/>
                <p:cNvSpPr/>
                <p:nvPr/>
              </p:nvSpPr>
              <p:spPr>
                <a:xfrm>
                  <a:off x="5789980" y="490575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2" name="Oval 101"/>
                <p:cNvSpPr/>
                <p:nvPr/>
              </p:nvSpPr>
              <p:spPr>
                <a:xfrm>
                  <a:off x="6094475" y="490575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3" name="Oval 102"/>
                <p:cNvSpPr/>
                <p:nvPr/>
              </p:nvSpPr>
              <p:spPr>
                <a:xfrm>
                  <a:off x="6398970" y="490575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4" name="Oval 103"/>
                <p:cNvSpPr/>
                <p:nvPr/>
              </p:nvSpPr>
              <p:spPr>
                <a:xfrm>
                  <a:off x="6703465" y="490575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5" name="Oval 104"/>
                <p:cNvSpPr/>
                <p:nvPr/>
              </p:nvSpPr>
              <p:spPr>
                <a:xfrm>
                  <a:off x="3658515" y="521025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6" name="Oval 105"/>
                <p:cNvSpPr/>
                <p:nvPr/>
              </p:nvSpPr>
              <p:spPr>
                <a:xfrm>
                  <a:off x="3963010" y="521025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7" name="Oval 106"/>
                <p:cNvSpPr/>
                <p:nvPr/>
              </p:nvSpPr>
              <p:spPr>
                <a:xfrm>
                  <a:off x="4267505" y="521025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8" name="Oval 107"/>
                <p:cNvSpPr/>
                <p:nvPr/>
              </p:nvSpPr>
              <p:spPr>
                <a:xfrm>
                  <a:off x="4572000" y="521025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9" name="Oval 108"/>
                <p:cNvSpPr/>
                <p:nvPr/>
              </p:nvSpPr>
              <p:spPr>
                <a:xfrm>
                  <a:off x="4876495" y="521025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0" name="Oval 109"/>
                <p:cNvSpPr/>
                <p:nvPr/>
              </p:nvSpPr>
              <p:spPr>
                <a:xfrm>
                  <a:off x="5180990" y="521025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1" name="Oval 110"/>
                <p:cNvSpPr/>
                <p:nvPr/>
              </p:nvSpPr>
              <p:spPr>
                <a:xfrm>
                  <a:off x="5485485" y="521025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2" name="Oval 111"/>
                <p:cNvSpPr/>
                <p:nvPr/>
              </p:nvSpPr>
              <p:spPr>
                <a:xfrm>
                  <a:off x="5789980" y="521025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3" name="Oval 112"/>
                <p:cNvSpPr/>
                <p:nvPr/>
              </p:nvSpPr>
              <p:spPr>
                <a:xfrm>
                  <a:off x="6094475" y="521025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4" name="Oval 113"/>
                <p:cNvSpPr/>
                <p:nvPr/>
              </p:nvSpPr>
              <p:spPr>
                <a:xfrm>
                  <a:off x="6398970" y="521025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5" name="Oval 114"/>
                <p:cNvSpPr/>
                <p:nvPr/>
              </p:nvSpPr>
              <p:spPr>
                <a:xfrm>
                  <a:off x="6703465" y="521025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6" name="Oval 115"/>
                <p:cNvSpPr/>
                <p:nvPr/>
              </p:nvSpPr>
              <p:spPr>
                <a:xfrm>
                  <a:off x="3658515" y="551474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7" name="Oval 116"/>
                <p:cNvSpPr/>
                <p:nvPr/>
              </p:nvSpPr>
              <p:spPr>
                <a:xfrm>
                  <a:off x="3963010" y="551474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8" name="Oval 117"/>
                <p:cNvSpPr/>
                <p:nvPr/>
              </p:nvSpPr>
              <p:spPr>
                <a:xfrm>
                  <a:off x="4267505" y="551474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9" name="Oval 118"/>
                <p:cNvSpPr/>
                <p:nvPr/>
              </p:nvSpPr>
              <p:spPr>
                <a:xfrm>
                  <a:off x="4572000" y="551474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0" name="Oval 119"/>
                <p:cNvSpPr/>
                <p:nvPr/>
              </p:nvSpPr>
              <p:spPr>
                <a:xfrm>
                  <a:off x="4876495" y="551474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1" name="Oval 120"/>
                <p:cNvSpPr/>
                <p:nvPr/>
              </p:nvSpPr>
              <p:spPr>
                <a:xfrm>
                  <a:off x="5180990" y="551474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2" name="Oval 121"/>
                <p:cNvSpPr/>
                <p:nvPr/>
              </p:nvSpPr>
              <p:spPr>
                <a:xfrm>
                  <a:off x="5485485" y="551474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3" name="Oval 122"/>
                <p:cNvSpPr/>
                <p:nvPr/>
              </p:nvSpPr>
              <p:spPr>
                <a:xfrm>
                  <a:off x="5789980" y="551474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4" name="Oval 123"/>
                <p:cNvSpPr/>
                <p:nvPr/>
              </p:nvSpPr>
              <p:spPr>
                <a:xfrm>
                  <a:off x="6094475" y="551474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5" name="Oval 124"/>
                <p:cNvSpPr/>
                <p:nvPr/>
              </p:nvSpPr>
              <p:spPr>
                <a:xfrm>
                  <a:off x="6398970" y="551474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6" name="Oval 125"/>
                <p:cNvSpPr/>
                <p:nvPr/>
              </p:nvSpPr>
              <p:spPr>
                <a:xfrm>
                  <a:off x="6703465" y="551474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7" name="Oval 126"/>
                <p:cNvSpPr/>
                <p:nvPr/>
              </p:nvSpPr>
              <p:spPr>
                <a:xfrm>
                  <a:off x="3658515" y="581924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8" name="Oval 127"/>
                <p:cNvSpPr/>
                <p:nvPr/>
              </p:nvSpPr>
              <p:spPr>
                <a:xfrm>
                  <a:off x="3963010" y="581924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9" name="Oval 128"/>
                <p:cNvSpPr/>
                <p:nvPr/>
              </p:nvSpPr>
              <p:spPr>
                <a:xfrm>
                  <a:off x="4267505" y="581924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0" name="Oval 129"/>
                <p:cNvSpPr/>
                <p:nvPr/>
              </p:nvSpPr>
              <p:spPr>
                <a:xfrm>
                  <a:off x="4572000" y="581924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1" name="Oval 130"/>
                <p:cNvSpPr/>
                <p:nvPr/>
              </p:nvSpPr>
              <p:spPr>
                <a:xfrm>
                  <a:off x="4876495" y="581924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2" name="Oval 131"/>
                <p:cNvSpPr/>
                <p:nvPr/>
              </p:nvSpPr>
              <p:spPr>
                <a:xfrm>
                  <a:off x="5180990" y="581924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3" name="Oval 132"/>
                <p:cNvSpPr/>
                <p:nvPr/>
              </p:nvSpPr>
              <p:spPr>
                <a:xfrm>
                  <a:off x="5485485" y="581924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4" name="Oval 133"/>
                <p:cNvSpPr/>
                <p:nvPr/>
              </p:nvSpPr>
              <p:spPr>
                <a:xfrm>
                  <a:off x="5789980" y="581924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5" name="Oval 134"/>
                <p:cNvSpPr/>
                <p:nvPr/>
              </p:nvSpPr>
              <p:spPr>
                <a:xfrm>
                  <a:off x="6094475" y="581924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6" name="Oval 135"/>
                <p:cNvSpPr/>
                <p:nvPr/>
              </p:nvSpPr>
              <p:spPr>
                <a:xfrm>
                  <a:off x="6398970" y="581924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7" name="Oval 136"/>
                <p:cNvSpPr/>
                <p:nvPr/>
              </p:nvSpPr>
              <p:spPr>
                <a:xfrm>
                  <a:off x="6703465" y="581924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8" name="Oval 137"/>
                <p:cNvSpPr/>
                <p:nvPr/>
              </p:nvSpPr>
              <p:spPr>
                <a:xfrm>
                  <a:off x="3658515" y="612373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9" name="Oval 138"/>
                <p:cNvSpPr/>
                <p:nvPr/>
              </p:nvSpPr>
              <p:spPr>
                <a:xfrm>
                  <a:off x="3963010" y="612373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0" name="Oval 139"/>
                <p:cNvSpPr/>
                <p:nvPr/>
              </p:nvSpPr>
              <p:spPr>
                <a:xfrm>
                  <a:off x="4267505" y="612373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1" name="Oval 140"/>
                <p:cNvSpPr/>
                <p:nvPr/>
              </p:nvSpPr>
              <p:spPr>
                <a:xfrm>
                  <a:off x="4572000" y="612373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2" name="Oval 141"/>
                <p:cNvSpPr/>
                <p:nvPr/>
              </p:nvSpPr>
              <p:spPr>
                <a:xfrm>
                  <a:off x="4876495" y="612373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3" name="Oval 142"/>
                <p:cNvSpPr/>
                <p:nvPr/>
              </p:nvSpPr>
              <p:spPr>
                <a:xfrm>
                  <a:off x="5180990" y="612373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4" name="Oval 143"/>
                <p:cNvSpPr/>
                <p:nvPr/>
              </p:nvSpPr>
              <p:spPr>
                <a:xfrm>
                  <a:off x="5485485" y="612373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5" name="Oval 144"/>
                <p:cNvSpPr/>
                <p:nvPr/>
              </p:nvSpPr>
              <p:spPr>
                <a:xfrm>
                  <a:off x="5789980" y="612373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6" name="Oval 145"/>
                <p:cNvSpPr/>
                <p:nvPr/>
              </p:nvSpPr>
              <p:spPr>
                <a:xfrm>
                  <a:off x="6094475" y="612373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7" name="Oval 146"/>
                <p:cNvSpPr/>
                <p:nvPr/>
              </p:nvSpPr>
              <p:spPr>
                <a:xfrm>
                  <a:off x="6398970" y="612373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8" name="Oval 147"/>
                <p:cNvSpPr/>
                <p:nvPr/>
              </p:nvSpPr>
              <p:spPr>
                <a:xfrm>
                  <a:off x="6703465" y="612373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9" name="Oval 148"/>
                <p:cNvSpPr/>
                <p:nvPr/>
              </p:nvSpPr>
              <p:spPr>
                <a:xfrm>
                  <a:off x="3658515" y="642823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0" name="Oval 149"/>
                <p:cNvSpPr/>
                <p:nvPr/>
              </p:nvSpPr>
              <p:spPr>
                <a:xfrm>
                  <a:off x="3963010" y="642823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1" name="Oval 150"/>
                <p:cNvSpPr/>
                <p:nvPr/>
              </p:nvSpPr>
              <p:spPr>
                <a:xfrm>
                  <a:off x="4267505" y="642823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" name="Oval 151"/>
                <p:cNvSpPr/>
                <p:nvPr/>
              </p:nvSpPr>
              <p:spPr>
                <a:xfrm>
                  <a:off x="4572000" y="642823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" name="Oval 152"/>
                <p:cNvSpPr/>
                <p:nvPr/>
              </p:nvSpPr>
              <p:spPr>
                <a:xfrm>
                  <a:off x="4876495" y="642823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" name="Oval 153"/>
                <p:cNvSpPr/>
                <p:nvPr/>
              </p:nvSpPr>
              <p:spPr>
                <a:xfrm>
                  <a:off x="5180990" y="642823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" name="Oval 154"/>
                <p:cNvSpPr/>
                <p:nvPr/>
              </p:nvSpPr>
              <p:spPr>
                <a:xfrm>
                  <a:off x="5485485" y="642823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6" name="Oval 155"/>
                <p:cNvSpPr/>
                <p:nvPr/>
              </p:nvSpPr>
              <p:spPr>
                <a:xfrm>
                  <a:off x="5789980" y="642823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" name="Oval 156"/>
                <p:cNvSpPr/>
                <p:nvPr/>
              </p:nvSpPr>
              <p:spPr>
                <a:xfrm>
                  <a:off x="6094475" y="642823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" name="Oval 157"/>
                <p:cNvSpPr/>
                <p:nvPr/>
              </p:nvSpPr>
              <p:spPr>
                <a:xfrm>
                  <a:off x="6398970" y="642823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" name="Oval 158"/>
                <p:cNvSpPr/>
                <p:nvPr/>
              </p:nvSpPr>
              <p:spPr>
                <a:xfrm>
                  <a:off x="6703465" y="642823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" name="Oval 159"/>
                <p:cNvSpPr/>
                <p:nvPr/>
              </p:nvSpPr>
              <p:spPr>
                <a:xfrm>
                  <a:off x="3658515" y="307878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" name="Oval 160"/>
                <p:cNvSpPr/>
                <p:nvPr/>
              </p:nvSpPr>
              <p:spPr>
                <a:xfrm>
                  <a:off x="3963010" y="307878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" name="Oval 161"/>
                <p:cNvSpPr/>
                <p:nvPr/>
              </p:nvSpPr>
              <p:spPr>
                <a:xfrm>
                  <a:off x="4267505" y="307878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" name="Oval 162"/>
                <p:cNvSpPr/>
                <p:nvPr/>
              </p:nvSpPr>
              <p:spPr>
                <a:xfrm>
                  <a:off x="4572000" y="307878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" name="Oval 163"/>
                <p:cNvSpPr/>
                <p:nvPr/>
              </p:nvSpPr>
              <p:spPr>
                <a:xfrm>
                  <a:off x="4876495" y="307878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" name="Oval 164"/>
                <p:cNvSpPr/>
                <p:nvPr/>
              </p:nvSpPr>
              <p:spPr>
                <a:xfrm>
                  <a:off x="5180990" y="307878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" name="Oval 165"/>
                <p:cNvSpPr/>
                <p:nvPr/>
              </p:nvSpPr>
              <p:spPr>
                <a:xfrm>
                  <a:off x="5485485" y="307878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" name="Oval 166"/>
                <p:cNvSpPr/>
                <p:nvPr/>
              </p:nvSpPr>
              <p:spPr>
                <a:xfrm>
                  <a:off x="5789980" y="307878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" name="Oval 167"/>
                <p:cNvSpPr/>
                <p:nvPr/>
              </p:nvSpPr>
              <p:spPr>
                <a:xfrm>
                  <a:off x="6094475" y="307878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" name="Oval 168"/>
                <p:cNvSpPr/>
                <p:nvPr/>
              </p:nvSpPr>
              <p:spPr>
                <a:xfrm>
                  <a:off x="6398970" y="307878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" name="Oval 169"/>
                <p:cNvSpPr/>
                <p:nvPr/>
              </p:nvSpPr>
              <p:spPr>
                <a:xfrm>
                  <a:off x="6703465" y="307878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" name="Oval 170"/>
                <p:cNvSpPr/>
                <p:nvPr/>
              </p:nvSpPr>
              <p:spPr>
                <a:xfrm>
                  <a:off x="3658515" y="673272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" name="Oval 171"/>
                <p:cNvSpPr/>
                <p:nvPr/>
              </p:nvSpPr>
              <p:spPr>
                <a:xfrm>
                  <a:off x="3963010" y="673272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" name="Oval 172"/>
                <p:cNvSpPr/>
                <p:nvPr/>
              </p:nvSpPr>
              <p:spPr>
                <a:xfrm>
                  <a:off x="4267505" y="673272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" name="Oval 173"/>
                <p:cNvSpPr/>
                <p:nvPr/>
              </p:nvSpPr>
              <p:spPr>
                <a:xfrm>
                  <a:off x="4572000" y="673272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" name="Oval 174"/>
                <p:cNvSpPr/>
                <p:nvPr/>
              </p:nvSpPr>
              <p:spPr>
                <a:xfrm>
                  <a:off x="4876495" y="673272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" name="Oval 175"/>
                <p:cNvSpPr/>
                <p:nvPr/>
              </p:nvSpPr>
              <p:spPr>
                <a:xfrm>
                  <a:off x="5180990" y="673272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" name="Oval 176"/>
                <p:cNvSpPr/>
                <p:nvPr/>
              </p:nvSpPr>
              <p:spPr>
                <a:xfrm>
                  <a:off x="5485485" y="673272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" name="Oval 177"/>
                <p:cNvSpPr/>
                <p:nvPr/>
              </p:nvSpPr>
              <p:spPr>
                <a:xfrm>
                  <a:off x="5789980" y="673272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" name="Oval 178"/>
                <p:cNvSpPr/>
                <p:nvPr/>
              </p:nvSpPr>
              <p:spPr>
                <a:xfrm>
                  <a:off x="6094475" y="673272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" name="Oval 179"/>
                <p:cNvSpPr/>
                <p:nvPr/>
              </p:nvSpPr>
              <p:spPr>
                <a:xfrm>
                  <a:off x="6398970" y="673272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" name="Oval 180"/>
                <p:cNvSpPr/>
                <p:nvPr/>
              </p:nvSpPr>
              <p:spPr>
                <a:xfrm>
                  <a:off x="6703465" y="673272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" name="Oval 181"/>
                <p:cNvSpPr/>
                <p:nvPr/>
              </p:nvSpPr>
              <p:spPr>
                <a:xfrm>
                  <a:off x="7007960" y="338328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" name="Oval 182"/>
                <p:cNvSpPr/>
                <p:nvPr/>
              </p:nvSpPr>
              <p:spPr>
                <a:xfrm>
                  <a:off x="7007960" y="368777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" name="Oval 183"/>
                <p:cNvSpPr/>
                <p:nvPr/>
              </p:nvSpPr>
              <p:spPr>
                <a:xfrm>
                  <a:off x="7007960" y="399227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" name="Oval 184"/>
                <p:cNvSpPr/>
                <p:nvPr/>
              </p:nvSpPr>
              <p:spPr>
                <a:xfrm>
                  <a:off x="7007960" y="429676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" name="Oval 185"/>
                <p:cNvSpPr/>
                <p:nvPr/>
              </p:nvSpPr>
              <p:spPr>
                <a:xfrm>
                  <a:off x="7007960" y="460126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" name="Oval 186"/>
                <p:cNvSpPr/>
                <p:nvPr/>
              </p:nvSpPr>
              <p:spPr>
                <a:xfrm>
                  <a:off x="7007960" y="490575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" name="Oval 187"/>
                <p:cNvSpPr/>
                <p:nvPr/>
              </p:nvSpPr>
              <p:spPr>
                <a:xfrm>
                  <a:off x="7007960" y="521025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" name="Oval 188"/>
                <p:cNvSpPr/>
                <p:nvPr/>
              </p:nvSpPr>
              <p:spPr>
                <a:xfrm>
                  <a:off x="7007960" y="551474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" name="Oval 189"/>
                <p:cNvSpPr/>
                <p:nvPr/>
              </p:nvSpPr>
              <p:spPr>
                <a:xfrm>
                  <a:off x="7007960" y="581924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" name="Oval 190"/>
                <p:cNvSpPr/>
                <p:nvPr/>
              </p:nvSpPr>
              <p:spPr>
                <a:xfrm>
                  <a:off x="7007960" y="612373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" name="Oval 191"/>
                <p:cNvSpPr/>
                <p:nvPr/>
              </p:nvSpPr>
              <p:spPr>
                <a:xfrm>
                  <a:off x="7007960" y="642823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3" name="Oval 192"/>
                <p:cNvSpPr/>
                <p:nvPr/>
              </p:nvSpPr>
              <p:spPr>
                <a:xfrm>
                  <a:off x="7007960" y="307878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4" name="Oval 193"/>
                <p:cNvSpPr/>
                <p:nvPr/>
              </p:nvSpPr>
              <p:spPr>
                <a:xfrm>
                  <a:off x="7007960" y="673272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5" name="Oval 194"/>
                <p:cNvSpPr/>
                <p:nvPr/>
              </p:nvSpPr>
              <p:spPr>
                <a:xfrm>
                  <a:off x="3354020" y="338328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6" name="Oval 195"/>
                <p:cNvSpPr/>
                <p:nvPr/>
              </p:nvSpPr>
              <p:spPr>
                <a:xfrm>
                  <a:off x="3354020" y="368777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7" name="Oval 196"/>
                <p:cNvSpPr/>
                <p:nvPr/>
              </p:nvSpPr>
              <p:spPr>
                <a:xfrm>
                  <a:off x="3354020" y="399227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8" name="Oval 197"/>
                <p:cNvSpPr/>
                <p:nvPr/>
              </p:nvSpPr>
              <p:spPr>
                <a:xfrm>
                  <a:off x="3354020" y="429676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9" name="Oval 198"/>
                <p:cNvSpPr/>
                <p:nvPr/>
              </p:nvSpPr>
              <p:spPr>
                <a:xfrm>
                  <a:off x="3354020" y="460126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0" name="Oval 199"/>
                <p:cNvSpPr/>
                <p:nvPr/>
              </p:nvSpPr>
              <p:spPr>
                <a:xfrm>
                  <a:off x="3354020" y="490575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1" name="Oval 200"/>
                <p:cNvSpPr/>
                <p:nvPr/>
              </p:nvSpPr>
              <p:spPr>
                <a:xfrm>
                  <a:off x="3354020" y="521025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2" name="Oval 201"/>
                <p:cNvSpPr/>
                <p:nvPr/>
              </p:nvSpPr>
              <p:spPr>
                <a:xfrm>
                  <a:off x="3354020" y="551474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3" name="Oval 202"/>
                <p:cNvSpPr/>
                <p:nvPr/>
              </p:nvSpPr>
              <p:spPr>
                <a:xfrm>
                  <a:off x="3354020" y="581924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4" name="Oval 203"/>
                <p:cNvSpPr/>
                <p:nvPr/>
              </p:nvSpPr>
              <p:spPr>
                <a:xfrm>
                  <a:off x="3354020" y="612373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5" name="Oval 204"/>
                <p:cNvSpPr/>
                <p:nvPr/>
              </p:nvSpPr>
              <p:spPr>
                <a:xfrm>
                  <a:off x="3354020" y="642823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6" name="Oval 205"/>
                <p:cNvSpPr/>
                <p:nvPr/>
              </p:nvSpPr>
              <p:spPr>
                <a:xfrm>
                  <a:off x="3354020" y="307878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7" name="Oval 206"/>
                <p:cNvSpPr/>
                <p:nvPr/>
              </p:nvSpPr>
              <p:spPr>
                <a:xfrm>
                  <a:off x="3354020" y="673272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25" name="Rectangle 24"/>
            <p:cNvSpPr/>
            <p:nvPr/>
          </p:nvSpPr>
          <p:spPr>
            <a:xfrm>
              <a:off x="4923191" y="2501616"/>
              <a:ext cx="1123642" cy="687784"/>
            </a:xfrm>
            <a:prstGeom prst="rect">
              <a:avLst/>
            </a:prstGeom>
            <a:solidFill>
              <a:schemeClr val="tx1">
                <a:lumMod val="50000"/>
                <a:lumOff val="50000"/>
                <a:alpha val="20000"/>
              </a:schemeClr>
            </a:solidFill>
            <a:ln w="28575">
              <a:solidFill>
                <a:schemeClr val="tx1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37" name="Straight Arrow Connector 236"/>
          <p:cNvCxnSpPr/>
          <p:nvPr/>
        </p:nvCxnSpPr>
        <p:spPr>
          <a:xfrm>
            <a:off x="3960483" y="2548763"/>
            <a:ext cx="1497203" cy="0"/>
          </a:xfrm>
          <a:prstGeom prst="straightConnector1">
            <a:avLst/>
          </a:prstGeom>
          <a:ln w="571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138" idx="6"/>
          </p:cNvCxnSpPr>
          <p:nvPr/>
        </p:nvCxnSpPr>
        <p:spPr>
          <a:xfrm>
            <a:off x="5457686" y="2899094"/>
            <a:ext cx="1123641" cy="849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2" name="Rectangle 241"/>
          <p:cNvSpPr/>
          <p:nvPr/>
        </p:nvSpPr>
        <p:spPr>
          <a:xfrm>
            <a:off x="5789512" y="2111696"/>
            <a:ext cx="444697" cy="67452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Rectangle 244"/>
          <p:cNvSpPr/>
          <p:nvPr/>
        </p:nvSpPr>
        <p:spPr>
          <a:xfrm>
            <a:off x="5457686" y="2322221"/>
            <a:ext cx="1115142" cy="24700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Rectangle 247"/>
          <p:cNvSpPr/>
          <p:nvPr/>
        </p:nvSpPr>
        <p:spPr>
          <a:xfrm>
            <a:off x="5666663" y="2236729"/>
            <a:ext cx="696735" cy="44443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2" name="Picture 251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3084" y="2968365"/>
            <a:ext cx="264996" cy="297313"/>
          </a:xfrm>
          <a:prstGeom prst="rect">
            <a:avLst/>
          </a:prstGeom>
        </p:spPr>
      </p:pic>
      <p:cxnSp>
        <p:nvCxnSpPr>
          <p:cNvPr id="254" name="Straight Connector 253"/>
          <p:cNvCxnSpPr>
            <a:endCxn id="184" idx="2"/>
          </p:cNvCxnSpPr>
          <p:nvPr/>
        </p:nvCxnSpPr>
        <p:spPr>
          <a:xfrm flipV="1">
            <a:off x="6686042" y="2106596"/>
            <a:ext cx="0" cy="65468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5" name="Picture 254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9606" y="2242422"/>
            <a:ext cx="224790" cy="350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320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2"/>
          <p:cNvSpPr txBox="1">
            <a:spLocks/>
          </p:cNvSpPr>
          <p:nvPr/>
        </p:nvSpPr>
        <p:spPr>
          <a:xfrm>
            <a:off x="370335" y="902514"/>
            <a:ext cx="8773665" cy="4136517"/>
          </a:xfrm>
          <a:prstGeom prst="rect">
            <a:avLst/>
          </a:prstGeom>
        </p:spPr>
        <p:txBody>
          <a:bodyPr vert="horz" wrap="square" lIns="91440" tIns="91440" rIns="91440" bIns="9144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50000"/>
              </a:lnSpc>
              <a:buNone/>
            </a:pPr>
            <a:r>
              <a:rPr lang="en-US" sz="2400" dirty="0" smtClean="0">
                <a:solidFill>
                  <a:schemeClr val="accent4">
                    <a:lumMod val="50000"/>
                  </a:schemeClr>
                </a:solidFill>
                <a:latin typeface="+mj-lt"/>
                <a:sym typeface="Wingdings" pitchFamily="2" charset="2"/>
              </a:rPr>
              <a:t>Zero-sets of trig polynomials of degree (K,L) </a:t>
            </a:r>
            <a:br>
              <a:rPr lang="en-US" sz="2400" dirty="0" smtClean="0">
                <a:solidFill>
                  <a:schemeClr val="accent4">
                    <a:lumMod val="50000"/>
                  </a:schemeClr>
                </a:solidFill>
                <a:latin typeface="+mj-lt"/>
                <a:sym typeface="Wingdings" pitchFamily="2" charset="2"/>
              </a:rPr>
            </a:br>
            <a:r>
              <a:rPr lang="en-US" sz="2400" dirty="0" smtClean="0">
                <a:solidFill>
                  <a:schemeClr val="accent4">
                    <a:lumMod val="50000"/>
                  </a:schemeClr>
                </a:solidFill>
                <a:latin typeface="+mj-lt"/>
                <a:sym typeface="Wingdings" pitchFamily="2" charset="2"/>
              </a:rPr>
              <a:t>are in 1-to-1 correspondence with </a:t>
            </a:r>
            <a:br>
              <a:rPr lang="en-US" sz="2400" dirty="0" smtClean="0">
                <a:solidFill>
                  <a:schemeClr val="accent4">
                    <a:lumMod val="50000"/>
                  </a:schemeClr>
                </a:solidFill>
                <a:latin typeface="+mj-lt"/>
                <a:sym typeface="Wingdings" pitchFamily="2" charset="2"/>
              </a:rPr>
            </a:br>
            <a:r>
              <a:rPr lang="en-US" sz="2400" dirty="0" smtClean="0">
                <a:solidFill>
                  <a:schemeClr val="accent5"/>
                </a:solidFill>
                <a:latin typeface="+mj-lt"/>
                <a:sym typeface="Wingdings" pitchFamily="2" charset="2"/>
              </a:rPr>
              <a:t>real algebraic plane curves </a:t>
            </a:r>
            <a:r>
              <a:rPr lang="en-US" sz="2400" dirty="0" smtClean="0">
                <a:solidFill>
                  <a:schemeClr val="accent4">
                    <a:lumMod val="50000"/>
                  </a:schemeClr>
                </a:solidFill>
                <a:latin typeface="+mj-lt"/>
                <a:sym typeface="Wingdings" pitchFamily="2" charset="2"/>
              </a:rPr>
              <a:t>of degree (K,L)</a:t>
            </a:r>
            <a:endParaRPr lang="en-US" sz="2400" dirty="0">
              <a:latin typeface="+mj-lt"/>
            </a:endParaRPr>
          </a:p>
          <a:p>
            <a:pPr marL="0" lvl="1" indent="0">
              <a:lnSpc>
                <a:spcPct val="150000"/>
              </a:lnSpc>
              <a:buNone/>
            </a:pPr>
            <a:r>
              <a:rPr lang="en-US" sz="2400" dirty="0" smtClean="0">
                <a:solidFill>
                  <a:schemeClr val="accent4">
                    <a:lumMod val="50000"/>
                  </a:schemeClr>
                </a:solidFill>
                <a:latin typeface="+mj-lt"/>
                <a:sym typeface="Wingdings" pitchFamily="2" charset="2"/>
              </a:rPr>
              <a:t>	 </a:t>
            </a:r>
            <a:br>
              <a:rPr lang="en-US" sz="2400" dirty="0" smtClean="0">
                <a:solidFill>
                  <a:schemeClr val="accent4">
                    <a:lumMod val="50000"/>
                  </a:schemeClr>
                </a:solidFill>
                <a:latin typeface="+mj-lt"/>
                <a:sym typeface="Wingdings" pitchFamily="2" charset="2"/>
              </a:rPr>
            </a:br>
            <a:r>
              <a:rPr lang="en-US" sz="2400" dirty="0" smtClean="0">
                <a:solidFill>
                  <a:schemeClr val="accent4">
                    <a:lumMod val="50000"/>
                  </a:schemeClr>
                </a:solidFill>
                <a:latin typeface="+mj-lt"/>
                <a:sym typeface="Wingdings" pitchFamily="2" charset="2"/>
              </a:rPr>
              <a:t/>
            </a:r>
            <a:br>
              <a:rPr lang="en-US" sz="2400" dirty="0" smtClean="0">
                <a:solidFill>
                  <a:schemeClr val="accent4">
                    <a:lumMod val="50000"/>
                  </a:schemeClr>
                </a:solidFill>
                <a:latin typeface="+mj-lt"/>
                <a:sym typeface="Wingdings" pitchFamily="2" charset="2"/>
              </a:rPr>
            </a:br>
            <a:r>
              <a:rPr lang="en-US" sz="2400" dirty="0" smtClean="0">
                <a:solidFill>
                  <a:schemeClr val="accent4">
                    <a:lumMod val="50000"/>
                  </a:schemeClr>
                </a:solidFill>
                <a:latin typeface="+mj-lt"/>
                <a:sym typeface="Wingdings" pitchFamily="2" charset="2"/>
              </a:rPr>
              <a:t>	</a:t>
            </a:r>
            <a:r>
              <a:rPr lang="en-US" sz="2400" dirty="0">
                <a:latin typeface="+mj-lt"/>
                <a:sym typeface="Wingdings" pitchFamily="2" charset="2"/>
              </a:rPr>
              <a:t/>
            </a:r>
            <a:br>
              <a:rPr lang="en-US" sz="2400" dirty="0">
                <a:latin typeface="+mj-lt"/>
                <a:sym typeface="Wingdings" pitchFamily="2" charset="2"/>
              </a:rPr>
            </a:br>
            <a:endParaRPr lang="en-US" sz="2400" dirty="0" smtClean="0">
              <a:solidFill>
                <a:schemeClr val="accent4">
                  <a:lumMod val="50000"/>
                </a:schemeClr>
              </a:solidFill>
              <a:latin typeface="+mj-lt"/>
              <a:sym typeface="Wingdings" pitchFamily="2" charset="2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-299920" y="5079111"/>
            <a:ext cx="907816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400" i="1" dirty="0"/>
          </a:p>
          <a:p>
            <a:r>
              <a:rPr lang="en-US" sz="2400" dirty="0" smtClean="0">
                <a:solidFill>
                  <a:schemeClr val="accent4">
                    <a:lumMod val="50000"/>
                  </a:schemeClr>
                </a:solidFill>
                <a:sym typeface="Wingdings" pitchFamily="2" charset="2"/>
              </a:rPr>
              <a:t/>
            </a:r>
            <a:br>
              <a:rPr lang="en-US" sz="2400" dirty="0" smtClean="0">
                <a:solidFill>
                  <a:schemeClr val="accent4">
                    <a:lumMod val="50000"/>
                  </a:schemeClr>
                </a:solidFill>
                <a:sym typeface="Wingdings" pitchFamily="2" charset="2"/>
              </a:rPr>
            </a:br>
            <a:r>
              <a:rPr lang="en-US" sz="2400" dirty="0" smtClean="0">
                <a:solidFill>
                  <a:schemeClr val="accent4">
                    <a:lumMod val="50000"/>
                  </a:schemeClr>
                </a:solidFill>
                <a:sym typeface="Wingdings" pitchFamily="2" charset="2"/>
              </a:rPr>
              <a:t/>
            </a:r>
            <a:br>
              <a:rPr lang="en-US" sz="2400" dirty="0" smtClean="0">
                <a:solidFill>
                  <a:schemeClr val="accent4">
                    <a:lumMod val="50000"/>
                  </a:schemeClr>
                </a:solidFill>
                <a:sym typeface="Wingdings" pitchFamily="2" charset="2"/>
              </a:rPr>
            </a:br>
            <a:r>
              <a:rPr lang="en-US" sz="2400" dirty="0" smtClean="0">
                <a:solidFill>
                  <a:schemeClr val="accent4">
                    <a:lumMod val="50000"/>
                  </a:schemeClr>
                </a:solidFill>
                <a:sym typeface="Wingdings" pitchFamily="2" charset="2"/>
              </a:rPr>
              <a:t/>
            </a:r>
            <a:br>
              <a:rPr lang="en-US" sz="2400" dirty="0" smtClean="0">
                <a:solidFill>
                  <a:schemeClr val="accent4">
                    <a:lumMod val="50000"/>
                  </a:schemeClr>
                </a:solidFill>
                <a:sym typeface="Wingdings" pitchFamily="2" charset="2"/>
              </a:rPr>
            </a:br>
            <a:r>
              <a:rPr lang="en-US" sz="2400" dirty="0" smtClean="0">
                <a:solidFill>
                  <a:schemeClr val="accent4">
                    <a:lumMod val="50000"/>
                  </a:schemeClr>
                </a:solidFill>
                <a:sym typeface="Wingdings" pitchFamily="2" charset="2"/>
              </a:rPr>
              <a:t/>
            </a:r>
            <a:br>
              <a:rPr lang="en-US" sz="2400" dirty="0" smtClean="0">
                <a:solidFill>
                  <a:schemeClr val="accent4">
                    <a:lumMod val="50000"/>
                  </a:schemeClr>
                </a:solidFill>
                <a:sym typeface="Wingdings" pitchFamily="2" charset="2"/>
              </a:rPr>
            </a:br>
            <a:endParaRPr lang="en-US" sz="2400" i="1" dirty="0"/>
          </a:p>
        </p:txBody>
      </p:sp>
      <p:sp>
        <p:nvSpPr>
          <p:cNvPr id="500" name="Title 4"/>
          <p:cNvSpPr txBox="1">
            <a:spLocks/>
          </p:cNvSpPr>
          <p:nvPr/>
        </p:nvSpPr>
        <p:spPr>
          <a:xfrm>
            <a:off x="365759" y="79555"/>
            <a:ext cx="8705657" cy="8229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" sz="28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  <a:t>Proof idea: Pass to Real Algebraic Plane Curves</a:t>
            </a:r>
            <a:endParaRPr lang="en-US" sz="2800" dirty="0">
              <a:latin typeface="Roboto Medium" pitchFamily="2" charset="0"/>
              <a:ea typeface="Roboto Medium" pitchFamily="2" charset="0"/>
              <a:cs typeface="Arial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4370" y="3115323"/>
            <a:ext cx="2353895" cy="235389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287" y="3083916"/>
            <a:ext cx="2353895" cy="235389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8265" y="5232956"/>
            <a:ext cx="373380" cy="32537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3633" y="5257471"/>
            <a:ext cx="349377" cy="32537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769" y="5707941"/>
            <a:ext cx="2098929" cy="88811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3178" y="5765059"/>
            <a:ext cx="1792224" cy="925449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3948658" y="3124505"/>
            <a:ext cx="1455848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solidFill>
                  <a:schemeClr val="accent4">
                    <a:lumMod val="50000"/>
                  </a:schemeClr>
                </a:solidFill>
                <a:latin typeface="+mj-lt"/>
                <a:sym typeface="Wingdings" pitchFamily="2" charset="2"/>
              </a:rPr>
              <a:t>Conformal </a:t>
            </a:r>
            <a:br>
              <a:rPr lang="en-US" sz="2000" dirty="0" smtClean="0">
                <a:solidFill>
                  <a:schemeClr val="accent4">
                    <a:lumMod val="50000"/>
                  </a:schemeClr>
                </a:solidFill>
                <a:latin typeface="+mj-lt"/>
                <a:sym typeface="Wingdings" pitchFamily="2" charset="2"/>
              </a:rPr>
            </a:br>
            <a:r>
              <a:rPr lang="en-US" sz="2000" dirty="0" smtClean="0">
                <a:solidFill>
                  <a:schemeClr val="accent4">
                    <a:lumMod val="50000"/>
                  </a:schemeClr>
                </a:solidFill>
                <a:latin typeface="+mj-lt"/>
                <a:sym typeface="Wingdings" pitchFamily="2" charset="2"/>
              </a:rPr>
              <a:t>change of </a:t>
            </a:r>
            <a:br>
              <a:rPr lang="en-US" sz="2000" dirty="0" smtClean="0">
                <a:solidFill>
                  <a:schemeClr val="accent4">
                    <a:lumMod val="50000"/>
                  </a:schemeClr>
                </a:solidFill>
                <a:latin typeface="+mj-lt"/>
                <a:sym typeface="Wingdings" pitchFamily="2" charset="2"/>
              </a:rPr>
            </a:br>
            <a:r>
              <a:rPr lang="en-US" sz="2000" dirty="0" smtClean="0">
                <a:solidFill>
                  <a:schemeClr val="accent4">
                    <a:lumMod val="50000"/>
                  </a:schemeClr>
                </a:solidFill>
                <a:latin typeface="+mj-lt"/>
                <a:sym typeface="Wingdings" pitchFamily="2" charset="2"/>
              </a:rPr>
              <a:t>variables</a:t>
            </a:r>
            <a:endParaRPr lang="en-US" sz="2000" dirty="0">
              <a:latin typeface="+mj-lt"/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3841607" y="4342485"/>
            <a:ext cx="1522475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2656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Rectangle 229"/>
          <p:cNvSpPr/>
          <p:nvPr/>
        </p:nvSpPr>
        <p:spPr>
          <a:xfrm>
            <a:off x="0" y="1141154"/>
            <a:ext cx="9144000" cy="349180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Shape 41"/>
          <p:cNvSpPr txBox="1">
            <a:spLocks/>
          </p:cNvSpPr>
          <p:nvPr/>
        </p:nvSpPr>
        <p:spPr>
          <a:xfrm>
            <a:off x="300530" y="993040"/>
            <a:ext cx="8534400" cy="5355282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-US" sz="2800" b="0" i="1" dirty="0" smtClean="0">
                <a:solidFill>
                  <a:schemeClr val="tx1"/>
                </a:solidFill>
                <a:latin typeface="+mj-lt"/>
                <a:ea typeface="Roboto Light" pitchFamily="2" charset="0"/>
                <a:cs typeface="Open Sans Condensed" pitchFamily="34" charset="0"/>
              </a:rPr>
              <a:t>Theorem</a:t>
            </a:r>
            <a:r>
              <a:rPr lang="en-US" sz="2800" b="0" dirty="0" smtClean="0">
                <a:solidFill>
                  <a:schemeClr val="tx1"/>
                </a:solidFill>
                <a:latin typeface="+mj-lt"/>
                <a:ea typeface="Roboto Light" pitchFamily="2" charset="0"/>
                <a:cs typeface="Open Sans Condensed" pitchFamily="34" charset="0"/>
              </a:rPr>
              <a:t>: If </a:t>
            </a:r>
            <a:r>
              <a:rPr lang="en-US" sz="2800" dirty="0" smtClean="0">
                <a:solidFill>
                  <a:schemeClr val="tx1"/>
                </a:solidFill>
                <a:latin typeface="+mj-lt"/>
                <a:ea typeface="Roboto Light" pitchFamily="2" charset="0"/>
                <a:cs typeface="Open Sans Condensed" pitchFamily="34" charset="0"/>
              </a:rPr>
              <a:t>f</a:t>
            </a:r>
            <a:r>
              <a:rPr lang="en-US" sz="2800" b="0" dirty="0" smtClean="0">
                <a:solidFill>
                  <a:schemeClr val="tx1"/>
                </a:solidFill>
                <a:latin typeface="+mj-lt"/>
                <a:ea typeface="Roboto Light" pitchFamily="2" charset="0"/>
                <a:cs typeface="Open Sans Condensed" pitchFamily="34" charset="0"/>
              </a:rPr>
              <a:t> is PWC* with edge set                  </a:t>
            </a:r>
            <a:r>
              <a:rPr lang="en-US" sz="2800" b="0" dirty="0">
                <a:solidFill>
                  <a:schemeClr val="tx1"/>
                </a:solidFill>
                <a:latin typeface="+mj-lt"/>
                <a:ea typeface="Roboto Light" pitchFamily="2" charset="0"/>
                <a:cs typeface="Open Sans Condensed" pitchFamily="34" charset="0"/>
              </a:rPr>
              <a:t/>
            </a:r>
            <a:br>
              <a:rPr lang="en-US" sz="2800" b="0" dirty="0">
                <a:solidFill>
                  <a:schemeClr val="tx1"/>
                </a:solidFill>
                <a:latin typeface="+mj-lt"/>
                <a:ea typeface="Roboto Light" pitchFamily="2" charset="0"/>
                <a:cs typeface="Open Sans Condensed" pitchFamily="34" charset="0"/>
              </a:rPr>
            </a:br>
            <a:r>
              <a:rPr lang="en-US" sz="2800" b="0" dirty="0" smtClean="0">
                <a:solidFill>
                  <a:schemeClr val="tx1"/>
                </a:solidFill>
                <a:latin typeface="+mj-lt"/>
                <a:ea typeface="Roboto Light" pitchFamily="2" charset="0"/>
                <a:cs typeface="Open Sans Condensed" pitchFamily="34" charset="0"/>
              </a:rPr>
              <a:t>with      minimal and </a:t>
            </a:r>
            <a:r>
              <a:rPr lang="en-US" sz="2800" b="0" dirty="0" err="1" smtClean="0">
                <a:solidFill>
                  <a:schemeClr val="tx1"/>
                </a:solidFill>
                <a:latin typeface="+mj-lt"/>
                <a:ea typeface="Roboto Light" pitchFamily="2" charset="0"/>
                <a:cs typeface="Open Sans Condensed" pitchFamily="34" charset="0"/>
              </a:rPr>
              <a:t>bandlimited</a:t>
            </a:r>
            <a:r>
              <a:rPr lang="en-US" sz="2800" b="0" dirty="0" smtClean="0">
                <a:solidFill>
                  <a:schemeClr val="tx1"/>
                </a:solidFill>
                <a:latin typeface="+mj-lt"/>
                <a:ea typeface="Roboto Light" pitchFamily="2" charset="0"/>
                <a:cs typeface="Open Sans Condensed" pitchFamily="34" charset="0"/>
              </a:rPr>
              <a:t> to      then               </a:t>
            </a:r>
          </a:p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-US" sz="2800" b="0" dirty="0">
                <a:solidFill>
                  <a:schemeClr val="tx1"/>
                </a:solidFill>
                <a:latin typeface="+mj-lt"/>
                <a:ea typeface="Roboto Light" pitchFamily="2" charset="0"/>
                <a:cs typeface="Open Sans Condensed" pitchFamily="34" charset="0"/>
              </a:rPr>
              <a:t> </a:t>
            </a:r>
            <a:r>
              <a:rPr lang="en-US" sz="2800" b="0" dirty="0" smtClean="0">
                <a:solidFill>
                  <a:schemeClr val="tx1"/>
                </a:solidFill>
                <a:latin typeface="+mj-lt"/>
                <a:ea typeface="Roboto Light" pitchFamily="2" charset="0"/>
                <a:cs typeface="Open Sans Condensed" pitchFamily="34" charset="0"/>
              </a:rPr>
              <a:t>             is the unique solution to</a:t>
            </a:r>
            <a:endParaRPr lang="en-US" sz="2800" b="0" dirty="0">
              <a:solidFill>
                <a:schemeClr val="tx1"/>
              </a:solidFill>
              <a:latin typeface="+mj-lt"/>
              <a:ea typeface="Roboto Light" pitchFamily="2" charset="0"/>
              <a:cs typeface="Open Sans Condensed" pitchFamily="34" charset="0"/>
            </a:endParaRPr>
          </a:p>
          <a:p>
            <a:pPr marL="514350" indent="-514350">
              <a:lnSpc>
                <a:spcPct val="150000"/>
              </a:lnSpc>
              <a:buClr>
                <a:schemeClr val="tx1"/>
              </a:buClr>
              <a:buFont typeface="+mj-lt"/>
              <a:buAutoNum type="arabicPeriod"/>
            </a:pPr>
            <a:endParaRPr lang="en-US" sz="2800" b="0" dirty="0" smtClean="0">
              <a:solidFill>
                <a:schemeClr val="tx1"/>
              </a:solidFill>
              <a:latin typeface="+mj-lt"/>
              <a:ea typeface="Roboto Light" pitchFamily="2" charset="0"/>
              <a:cs typeface="Open Sans Condensed" pitchFamily="34" charset="0"/>
            </a:endParaRPr>
          </a:p>
          <a:p>
            <a:pPr marL="514350" indent="-514350">
              <a:lnSpc>
                <a:spcPct val="150000"/>
              </a:lnSpc>
              <a:buClr>
                <a:schemeClr val="tx1"/>
              </a:buClr>
              <a:buFont typeface="+mj-lt"/>
              <a:buAutoNum type="arabicPeriod"/>
            </a:pPr>
            <a:endParaRPr lang="en-US" sz="2800" b="0" dirty="0">
              <a:solidFill>
                <a:schemeClr val="tx1"/>
              </a:solidFill>
              <a:latin typeface="+mj-lt"/>
              <a:ea typeface="Roboto Light" pitchFamily="2" charset="0"/>
              <a:cs typeface="Open Sans Condensed" pitchFamily="34" charset="0"/>
            </a:endParaRPr>
          </a:p>
          <a:p>
            <a:pPr marL="514350" indent="-514350">
              <a:lnSpc>
                <a:spcPct val="150000"/>
              </a:lnSpc>
              <a:buClr>
                <a:schemeClr val="tx1"/>
              </a:buClr>
              <a:buFont typeface="+mj-lt"/>
              <a:buAutoNum type="arabicPeriod"/>
            </a:pPr>
            <a:endParaRPr lang="en-US" sz="2800" b="0" dirty="0" smtClean="0">
              <a:solidFill>
                <a:schemeClr val="tx1"/>
              </a:solidFill>
              <a:latin typeface="+mj-lt"/>
              <a:ea typeface="Roboto Light" pitchFamily="2" charset="0"/>
              <a:cs typeface="Open Sans Condensed" pitchFamily="34" charset="0"/>
            </a:endParaRPr>
          </a:p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" sz="2800" dirty="0" smtClean="0">
                <a:solidFill>
                  <a:schemeClr val="tx1"/>
                </a:solidFill>
                <a:latin typeface="+mj-lt"/>
                <a:ea typeface="Roboto Light" pitchFamily="2" charset="0"/>
                <a:cs typeface="Open Sans Condensed" pitchFamily="34" charset="0"/>
              </a:rPr>
              <a:t/>
            </a:r>
            <a:br>
              <a:rPr lang="en" sz="2800" dirty="0" smtClean="0">
                <a:solidFill>
                  <a:schemeClr val="tx1"/>
                </a:solidFill>
                <a:latin typeface="+mj-lt"/>
                <a:ea typeface="Roboto Light" pitchFamily="2" charset="0"/>
                <a:cs typeface="Open Sans Condensed" pitchFamily="34" charset="0"/>
              </a:rPr>
            </a:br>
            <a:endParaRPr lang="en" sz="2800" dirty="0" smtClean="0">
              <a:solidFill>
                <a:schemeClr val="tx1"/>
              </a:solidFill>
              <a:latin typeface="+mj-lt"/>
              <a:ea typeface="Roboto Light" pitchFamily="2" charset="0"/>
              <a:cs typeface="Open Sans Condensed" pitchFamily="34" charset="0"/>
            </a:endParaRPr>
          </a:p>
        </p:txBody>
      </p:sp>
      <p:sp>
        <p:nvSpPr>
          <p:cNvPr id="4" name="Title 4"/>
          <p:cNvSpPr txBox="1">
            <a:spLocks/>
          </p:cNvSpPr>
          <p:nvPr/>
        </p:nvSpPr>
        <p:spPr>
          <a:xfrm>
            <a:off x="529765" y="230428"/>
            <a:ext cx="8229600" cy="8229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3200" dirty="0">
              <a:latin typeface="Roboto Medium" pitchFamily="2" charset="0"/>
              <a:ea typeface="Roboto Medium" pitchFamily="2" charset="0"/>
              <a:cs typeface="Arial" pitchFamily="34" charset="0"/>
            </a:endParaRPr>
          </a:p>
        </p:txBody>
      </p:sp>
      <p:sp>
        <p:nvSpPr>
          <p:cNvPr id="17" name="Title 4"/>
          <p:cNvSpPr txBox="1">
            <a:spLocks/>
          </p:cNvSpPr>
          <p:nvPr/>
        </p:nvSpPr>
        <p:spPr>
          <a:xfrm>
            <a:off x="300835" y="318195"/>
            <a:ext cx="8229600" cy="8229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" sz="28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  <a:t>Uniqueness of edge set recovery</a:t>
            </a:r>
            <a:endParaRPr lang="en-US" sz="2800" dirty="0">
              <a:latin typeface="Roboto Medium" pitchFamily="2" charset="0"/>
              <a:ea typeface="Roboto Medium" pitchFamily="2" charset="0"/>
              <a:cs typeface="Arial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1344" y="1299328"/>
            <a:ext cx="2106930" cy="352044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728" y="2027936"/>
            <a:ext cx="226695" cy="2346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108" y="2547341"/>
            <a:ext cx="944118" cy="344043"/>
          </a:xfrm>
          <a:prstGeom prst="rect">
            <a:avLst/>
          </a:prstGeom>
        </p:spPr>
      </p:pic>
      <p:pic>
        <p:nvPicPr>
          <p:cNvPr id="242" name="Picture 24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1545" y="3124505"/>
            <a:ext cx="5704713" cy="824103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73123" y="4155392"/>
            <a:ext cx="54361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rPr>
              <a:t>*Some geometrical restrictions apply</a:t>
            </a:r>
            <a:endParaRPr lang="en-US" sz="2400" dirty="0">
              <a:solidFill>
                <a:schemeClr val="tx2">
                  <a:lumMod val="60000"/>
                  <a:lumOff val="40000"/>
                </a:schemeClr>
              </a:solidFill>
              <a:latin typeface="+mj-lt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5457007" y="5208785"/>
            <a:ext cx="3682418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latin typeface="+mj-lt"/>
                <a:sym typeface="Wingdings" pitchFamily="2" charset="2"/>
              </a:rPr>
              <a:t> </a:t>
            </a:r>
            <a:r>
              <a:rPr lang="en-US" sz="2400" b="1" dirty="0" smtClean="0">
                <a:latin typeface="+mj-lt"/>
                <a:sym typeface="Wingdings" pitchFamily="2" charset="2"/>
              </a:rPr>
              <a:t>           </a:t>
            </a:r>
            <a:r>
              <a:rPr lang="en-US" sz="2400" dirty="0" smtClean="0">
                <a:latin typeface="+mj-lt"/>
                <a:sym typeface="Wingdings" pitchFamily="2" charset="2"/>
              </a:rPr>
              <a:t>Requires samples </a:t>
            </a:r>
          </a:p>
          <a:p>
            <a:r>
              <a:rPr lang="en-US" sz="2400" dirty="0">
                <a:latin typeface="+mj-lt"/>
                <a:sym typeface="Wingdings" pitchFamily="2" charset="2"/>
              </a:rPr>
              <a:t> </a:t>
            </a:r>
            <a:r>
              <a:rPr lang="en-US" sz="2400" dirty="0" smtClean="0">
                <a:latin typeface="+mj-lt"/>
                <a:sym typeface="Wingdings" pitchFamily="2" charset="2"/>
              </a:rPr>
              <a:t>            of      in</a:t>
            </a:r>
            <a:br>
              <a:rPr lang="en-US" sz="2400" dirty="0" smtClean="0">
                <a:latin typeface="+mj-lt"/>
                <a:sym typeface="Wingdings" pitchFamily="2" charset="2"/>
              </a:rPr>
            </a:br>
            <a:r>
              <a:rPr lang="en-US" sz="2400" dirty="0" smtClean="0">
                <a:latin typeface="+mj-lt"/>
                <a:sym typeface="Wingdings" pitchFamily="2" charset="2"/>
              </a:rPr>
              <a:t>             to build equations</a:t>
            </a:r>
          </a:p>
          <a:p>
            <a:endParaRPr lang="en-US" sz="2400" dirty="0">
              <a:latin typeface="+mj-lt"/>
              <a:sym typeface="Wingdings" pitchFamily="2" charset="2"/>
            </a:endParaRPr>
          </a:p>
        </p:txBody>
      </p:sp>
      <p:pic>
        <p:nvPicPr>
          <p:cNvPr id="21" name="Picture 20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4576" y="5593718"/>
            <a:ext cx="202692" cy="357378"/>
          </a:xfrm>
          <a:prstGeom prst="rect">
            <a:avLst/>
          </a:prstGeom>
        </p:spPr>
      </p:pic>
      <p:grpSp>
        <p:nvGrpSpPr>
          <p:cNvPr id="22" name="Group 21"/>
          <p:cNvGrpSpPr/>
          <p:nvPr/>
        </p:nvGrpSpPr>
        <p:grpSpPr>
          <a:xfrm>
            <a:off x="3296786" y="4826758"/>
            <a:ext cx="1820012" cy="1819450"/>
            <a:chOff x="1831545" y="3392047"/>
            <a:chExt cx="2778264" cy="2777408"/>
          </a:xfrm>
          <a:solidFill>
            <a:schemeClr val="bg2">
              <a:lumMod val="95000"/>
            </a:schemeClr>
          </a:solidFill>
        </p:grpSpPr>
        <p:grpSp>
          <p:nvGrpSpPr>
            <p:cNvPr id="23" name="Group 22"/>
            <p:cNvGrpSpPr/>
            <p:nvPr/>
          </p:nvGrpSpPr>
          <p:grpSpPr>
            <a:xfrm>
              <a:off x="1848020" y="3409894"/>
              <a:ext cx="2761789" cy="2743086"/>
              <a:chOff x="3354020" y="3124505"/>
              <a:chExt cx="3678854" cy="3653940"/>
            </a:xfrm>
            <a:grpFill/>
          </p:grpSpPr>
          <p:sp>
            <p:nvSpPr>
              <p:cNvPr id="199" name="Rectangle 198"/>
              <p:cNvSpPr/>
              <p:nvPr/>
            </p:nvSpPr>
            <p:spPr>
              <a:xfrm>
                <a:off x="3354020" y="3124505"/>
                <a:ext cx="3653940" cy="3653940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00" name="Straight Connector 199"/>
              <p:cNvCxnSpPr/>
              <p:nvPr/>
            </p:nvCxnSpPr>
            <p:spPr>
              <a:xfrm>
                <a:off x="3354020" y="5864960"/>
                <a:ext cx="3653940" cy="0"/>
              </a:xfrm>
              <a:prstGeom prst="lin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Straight Connector 200"/>
              <p:cNvCxnSpPr/>
              <p:nvPr/>
            </p:nvCxnSpPr>
            <p:spPr>
              <a:xfrm>
                <a:off x="3358234" y="5560465"/>
                <a:ext cx="3649726" cy="0"/>
              </a:xfrm>
              <a:prstGeom prst="lin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Straight Connector 201"/>
              <p:cNvCxnSpPr/>
              <p:nvPr/>
            </p:nvCxnSpPr>
            <p:spPr>
              <a:xfrm>
                <a:off x="3354020" y="5255970"/>
                <a:ext cx="3653940" cy="0"/>
              </a:xfrm>
              <a:prstGeom prst="lin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Straight Connector 202"/>
              <p:cNvCxnSpPr/>
              <p:nvPr/>
            </p:nvCxnSpPr>
            <p:spPr>
              <a:xfrm>
                <a:off x="3354020" y="4951475"/>
                <a:ext cx="3653940" cy="576"/>
              </a:xfrm>
              <a:prstGeom prst="line">
                <a:avLst/>
              </a:prstGeom>
              <a:grpFill/>
              <a:ln w="19050"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Straight Connector 203"/>
              <p:cNvCxnSpPr/>
              <p:nvPr/>
            </p:nvCxnSpPr>
            <p:spPr>
              <a:xfrm flipH="1">
                <a:off x="5164551" y="3138209"/>
                <a:ext cx="16439" cy="3640236"/>
              </a:xfrm>
              <a:prstGeom prst="line">
                <a:avLst/>
              </a:prstGeom>
              <a:grpFill/>
              <a:ln w="19050"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Connector 204"/>
              <p:cNvCxnSpPr/>
              <p:nvPr/>
            </p:nvCxnSpPr>
            <p:spPr>
              <a:xfrm>
                <a:off x="3963010" y="3124505"/>
                <a:ext cx="0" cy="3638871"/>
              </a:xfrm>
              <a:prstGeom prst="lin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Connector 205"/>
              <p:cNvCxnSpPr/>
              <p:nvPr/>
            </p:nvCxnSpPr>
            <p:spPr>
              <a:xfrm>
                <a:off x="4267505" y="3139574"/>
                <a:ext cx="0" cy="3638871"/>
              </a:xfrm>
              <a:prstGeom prst="lin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Straight Connector 206"/>
              <p:cNvCxnSpPr/>
              <p:nvPr/>
            </p:nvCxnSpPr>
            <p:spPr>
              <a:xfrm>
                <a:off x="4572000" y="3139574"/>
                <a:ext cx="0" cy="3638871"/>
              </a:xfrm>
              <a:prstGeom prst="lin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Straight Connector 207"/>
              <p:cNvCxnSpPr/>
              <p:nvPr/>
            </p:nvCxnSpPr>
            <p:spPr>
              <a:xfrm>
                <a:off x="4876495" y="3139574"/>
                <a:ext cx="0" cy="3638871"/>
              </a:xfrm>
              <a:prstGeom prst="lin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Straight Connector 208"/>
              <p:cNvCxnSpPr/>
              <p:nvPr/>
            </p:nvCxnSpPr>
            <p:spPr>
              <a:xfrm>
                <a:off x="5485485" y="3139574"/>
                <a:ext cx="0" cy="3638871"/>
              </a:xfrm>
              <a:prstGeom prst="lin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Straight Connector 209"/>
              <p:cNvCxnSpPr/>
              <p:nvPr/>
            </p:nvCxnSpPr>
            <p:spPr>
              <a:xfrm>
                <a:off x="5789980" y="3139574"/>
                <a:ext cx="0" cy="3638871"/>
              </a:xfrm>
              <a:prstGeom prst="lin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Straight Connector 210"/>
              <p:cNvCxnSpPr/>
              <p:nvPr/>
            </p:nvCxnSpPr>
            <p:spPr>
              <a:xfrm>
                <a:off x="6094475" y="3139574"/>
                <a:ext cx="0" cy="3638871"/>
              </a:xfrm>
              <a:prstGeom prst="lin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Straight Connector 211"/>
              <p:cNvCxnSpPr/>
              <p:nvPr/>
            </p:nvCxnSpPr>
            <p:spPr>
              <a:xfrm>
                <a:off x="6398970" y="3139574"/>
                <a:ext cx="0" cy="3638871"/>
              </a:xfrm>
              <a:prstGeom prst="lin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Straight Connector 212"/>
              <p:cNvCxnSpPr/>
              <p:nvPr/>
            </p:nvCxnSpPr>
            <p:spPr>
              <a:xfrm>
                <a:off x="3354020" y="6169455"/>
                <a:ext cx="3678854" cy="0"/>
              </a:xfrm>
              <a:prstGeom prst="lin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Straight Connector 213"/>
              <p:cNvCxnSpPr/>
              <p:nvPr/>
            </p:nvCxnSpPr>
            <p:spPr>
              <a:xfrm>
                <a:off x="3354020" y="6473950"/>
                <a:ext cx="3678854" cy="0"/>
              </a:xfrm>
              <a:prstGeom prst="lin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Straight Connector 214"/>
              <p:cNvCxnSpPr/>
              <p:nvPr/>
            </p:nvCxnSpPr>
            <p:spPr>
              <a:xfrm>
                <a:off x="3354020" y="4037990"/>
                <a:ext cx="3653940" cy="0"/>
              </a:xfrm>
              <a:prstGeom prst="lin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Straight Connector 215"/>
              <p:cNvCxnSpPr/>
              <p:nvPr/>
            </p:nvCxnSpPr>
            <p:spPr>
              <a:xfrm>
                <a:off x="3358234" y="3733495"/>
                <a:ext cx="3649726" cy="0"/>
              </a:xfrm>
              <a:prstGeom prst="lin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Straight Connector 216"/>
              <p:cNvCxnSpPr/>
              <p:nvPr/>
            </p:nvCxnSpPr>
            <p:spPr>
              <a:xfrm>
                <a:off x="3354020" y="3429000"/>
                <a:ext cx="3653940" cy="0"/>
              </a:xfrm>
              <a:prstGeom prst="lin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Straight Connector 217"/>
              <p:cNvCxnSpPr/>
              <p:nvPr/>
            </p:nvCxnSpPr>
            <p:spPr>
              <a:xfrm>
                <a:off x="3354020" y="4342485"/>
                <a:ext cx="3678854" cy="0"/>
              </a:xfrm>
              <a:prstGeom prst="lin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Straight Connector 218"/>
              <p:cNvCxnSpPr/>
              <p:nvPr/>
            </p:nvCxnSpPr>
            <p:spPr>
              <a:xfrm>
                <a:off x="3354020" y="4646980"/>
                <a:ext cx="3678854" cy="0"/>
              </a:xfrm>
              <a:prstGeom prst="lin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Straight Connector 219"/>
              <p:cNvCxnSpPr/>
              <p:nvPr/>
            </p:nvCxnSpPr>
            <p:spPr>
              <a:xfrm>
                <a:off x="6703465" y="3124505"/>
                <a:ext cx="0" cy="3638871"/>
              </a:xfrm>
              <a:prstGeom prst="lin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Straight Connector 220"/>
              <p:cNvCxnSpPr/>
              <p:nvPr/>
            </p:nvCxnSpPr>
            <p:spPr>
              <a:xfrm>
                <a:off x="3658515" y="3124505"/>
                <a:ext cx="0" cy="3638871"/>
              </a:xfrm>
              <a:prstGeom prst="lin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Group 23"/>
            <p:cNvGrpSpPr/>
            <p:nvPr/>
          </p:nvGrpSpPr>
          <p:grpSpPr>
            <a:xfrm>
              <a:off x="1831545" y="3392047"/>
              <a:ext cx="2777407" cy="2777408"/>
              <a:chOff x="3354020" y="3078786"/>
              <a:chExt cx="3699659" cy="3699659"/>
            </a:xfrm>
            <a:grpFill/>
          </p:grpSpPr>
          <p:sp>
            <p:nvSpPr>
              <p:cNvPr id="25" name="Oval 24"/>
              <p:cNvSpPr/>
              <p:nvPr/>
            </p:nvSpPr>
            <p:spPr>
              <a:xfrm>
                <a:off x="3658515" y="338328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Oval 25"/>
              <p:cNvSpPr/>
              <p:nvPr/>
            </p:nvSpPr>
            <p:spPr>
              <a:xfrm>
                <a:off x="3963010" y="338328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Oval 26"/>
              <p:cNvSpPr/>
              <p:nvPr/>
            </p:nvSpPr>
            <p:spPr>
              <a:xfrm>
                <a:off x="4267505" y="338328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Oval 27"/>
              <p:cNvSpPr/>
              <p:nvPr/>
            </p:nvSpPr>
            <p:spPr>
              <a:xfrm>
                <a:off x="4572000" y="338328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Oval 28"/>
              <p:cNvSpPr/>
              <p:nvPr/>
            </p:nvSpPr>
            <p:spPr>
              <a:xfrm>
                <a:off x="4876495" y="338328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Oval 29"/>
              <p:cNvSpPr/>
              <p:nvPr/>
            </p:nvSpPr>
            <p:spPr>
              <a:xfrm>
                <a:off x="5180990" y="338328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Oval 30"/>
              <p:cNvSpPr/>
              <p:nvPr/>
            </p:nvSpPr>
            <p:spPr>
              <a:xfrm>
                <a:off x="5485485" y="338328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Oval 31"/>
              <p:cNvSpPr/>
              <p:nvPr/>
            </p:nvSpPr>
            <p:spPr>
              <a:xfrm>
                <a:off x="5789980" y="338328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Oval 33"/>
              <p:cNvSpPr/>
              <p:nvPr/>
            </p:nvSpPr>
            <p:spPr>
              <a:xfrm>
                <a:off x="6094475" y="338328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Oval 34"/>
              <p:cNvSpPr/>
              <p:nvPr/>
            </p:nvSpPr>
            <p:spPr>
              <a:xfrm>
                <a:off x="6398970" y="338328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Oval 35"/>
              <p:cNvSpPr/>
              <p:nvPr/>
            </p:nvSpPr>
            <p:spPr>
              <a:xfrm>
                <a:off x="6703465" y="338328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Oval 36"/>
              <p:cNvSpPr/>
              <p:nvPr/>
            </p:nvSpPr>
            <p:spPr>
              <a:xfrm>
                <a:off x="3658515" y="368777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Oval 37"/>
              <p:cNvSpPr/>
              <p:nvPr/>
            </p:nvSpPr>
            <p:spPr>
              <a:xfrm>
                <a:off x="3963010" y="368777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Oval 40"/>
              <p:cNvSpPr/>
              <p:nvPr/>
            </p:nvSpPr>
            <p:spPr>
              <a:xfrm>
                <a:off x="4267505" y="368777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Oval 43"/>
              <p:cNvSpPr/>
              <p:nvPr/>
            </p:nvSpPr>
            <p:spPr>
              <a:xfrm>
                <a:off x="4572000" y="368777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/>
              <p:cNvSpPr/>
              <p:nvPr/>
            </p:nvSpPr>
            <p:spPr>
              <a:xfrm>
                <a:off x="4876495" y="368777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Oval 45"/>
              <p:cNvSpPr/>
              <p:nvPr/>
            </p:nvSpPr>
            <p:spPr>
              <a:xfrm>
                <a:off x="5180990" y="368777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 46"/>
              <p:cNvSpPr/>
              <p:nvPr/>
            </p:nvSpPr>
            <p:spPr>
              <a:xfrm>
                <a:off x="5485485" y="368777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Oval 47"/>
              <p:cNvSpPr/>
              <p:nvPr/>
            </p:nvSpPr>
            <p:spPr>
              <a:xfrm>
                <a:off x="5789980" y="368777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Oval 48"/>
              <p:cNvSpPr/>
              <p:nvPr/>
            </p:nvSpPr>
            <p:spPr>
              <a:xfrm>
                <a:off x="6094475" y="368777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Oval 49"/>
              <p:cNvSpPr/>
              <p:nvPr/>
            </p:nvSpPr>
            <p:spPr>
              <a:xfrm>
                <a:off x="6398970" y="368777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Oval 50"/>
              <p:cNvSpPr/>
              <p:nvPr/>
            </p:nvSpPr>
            <p:spPr>
              <a:xfrm>
                <a:off x="6703465" y="368777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Oval 51"/>
              <p:cNvSpPr/>
              <p:nvPr/>
            </p:nvSpPr>
            <p:spPr>
              <a:xfrm>
                <a:off x="3658515" y="399227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Oval 52"/>
              <p:cNvSpPr/>
              <p:nvPr/>
            </p:nvSpPr>
            <p:spPr>
              <a:xfrm>
                <a:off x="3963010" y="399227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Oval 53"/>
              <p:cNvSpPr/>
              <p:nvPr/>
            </p:nvSpPr>
            <p:spPr>
              <a:xfrm>
                <a:off x="4267505" y="399227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Oval 54"/>
              <p:cNvSpPr/>
              <p:nvPr/>
            </p:nvSpPr>
            <p:spPr>
              <a:xfrm>
                <a:off x="4572000" y="399227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Oval 55"/>
              <p:cNvSpPr/>
              <p:nvPr/>
            </p:nvSpPr>
            <p:spPr>
              <a:xfrm>
                <a:off x="4876495" y="399227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Oval 56"/>
              <p:cNvSpPr/>
              <p:nvPr/>
            </p:nvSpPr>
            <p:spPr>
              <a:xfrm>
                <a:off x="5180990" y="399227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Oval 57"/>
              <p:cNvSpPr/>
              <p:nvPr/>
            </p:nvSpPr>
            <p:spPr>
              <a:xfrm>
                <a:off x="5485485" y="399227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Oval 58"/>
              <p:cNvSpPr/>
              <p:nvPr/>
            </p:nvSpPr>
            <p:spPr>
              <a:xfrm>
                <a:off x="5789980" y="399227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Oval 59"/>
              <p:cNvSpPr/>
              <p:nvPr/>
            </p:nvSpPr>
            <p:spPr>
              <a:xfrm>
                <a:off x="6094475" y="399227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Oval 60"/>
              <p:cNvSpPr/>
              <p:nvPr/>
            </p:nvSpPr>
            <p:spPr>
              <a:xfrm>
                <a:off x="6398970" y="399227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Oval 61"/>
              <p:cNvSpPr/>
              <p:nvPr/>
            </p:nvSpPr>
            <p:spPr>
              <a:xfrm>
                <a:off x="6703465" y="399227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Oval 62"/>
              <p:cNvSpPr/>
              <p:nvPr/>
            </p:nvSpPr>
            <p:spPr>
              <a:xfrm>
                <a:off x="3658515" y="429676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Oval 63"/>
              <p:cNvSpPr/>
              <p:nvPr/>
            </p:nvSpPr>
            <p:spPr>
              <a:xfrm>
                <a:off x="3963010" y="429676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Oval 64"/>
              <p:cNvSpPr/>
              <p:nvPr/>
            </p:nvSpPr>
            <p:spPr>
              <a:xfrm>
                <a:off x="4267505" y="429676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Oval 65"/>
              <p:cNvSpPr/>
              <p:nvPr/>
            </p:nvSpPr>
            <p:spPr>
              <a:xfrm>
                <a:off x="4572000" y="429676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Oval 66"/>
              <p:cNvSpPr/>
              <p:nvPr/>
            </p:nvSpPr>
            <p:spPr>
              <a:xfrm>
                <a:off x="4876495" y="429676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Oval 67"/>
              <p:cNvSpPr/>
              <p:nvPr/>
            </p:nvSpPr>
            <p:spPr>
              <a:xfrm>
                <a:off x="5180990" y="429676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Oval 68"/>
              <p:cNvSpPr/>
              <p:nvPr/>
            </p:nvSpPr>
            <p:spPr>
              <a:xfrm>
                <a:off x="5485485" y="429676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Oval 69"/>
              <p:cNvSpPr/>
              <p:nvPr/>
            </p:nvSpPr>
            <p:spPr>
              <a:xfrm>
                <a:off x="5789980" y="429676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Oval 70"/>
              <p:cNvSpPr/>
              <p:nvPr/>
            </p:nvSpPr>
            <p:spPr>
              <a:xfrm>
                <a:off x="6094475" y="429676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Oval 71"/>
              <p:cNvSpPr/>
              <p:nvPr/>
            </p:nvSpPr>
            <p:spPr>
              <a:xfrm>
                <a:off x="6398970" y="429676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Oval 72"/>
              <p:cNvSpPr/>
              <p:nvPr/>
            </p:nvSpPr>
            <p:spPr>
              <a:xfrm>
                <a:off x="6703465" y="429676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Oval 73"/>
              <p:cNvSpPr/>
              <p:nvPr/>
            </p:nvSpPr>
            <p:spPr>
              <a:xfrm>
                <a:off x="3658515" y="460126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Oval 74"/>
              <p:cNvSpPr/>
              <p:nvPr/>
            </p:nvSpPr>
            <p:spPr>
              <a:xfrm>
                <a:off x="3963010" y="460126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Oval 75"/>
              <p:cNvSpPr/>
              <p:nvPr/>
            </p:nvSpPr>
            <p:spPr>
              <a:xfrm>
                <a:off x="4267505" y="460126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Oval 76"/>
              <p:cNvSpPr/>
              <p:nvPr/>
            </p:nvSpPr>
            <p:spPr>
              <a:xfrm>
                <a:off x="4572000" y="460126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Oval 77"/>
              <p:cNvSpPr/>
              <p:nvPr/>
            </p:nvSpPr>
            <p:spPr>
              <a:xfrm>
                <a:off x="4876495" y="460126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Oval 78"/>
              <p:cNvSpPr/>
              <p:nvPr/>
            </p:nvSpPr>
            <p:spPr>
              <a:xfrm>
                <a:off x="5180990" y="460126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Oval 79"/>
              <p:cNvSpPr/>
              <p:nvPr/>
            </p:nvSpPr>
            <p:spPr>
              <a:xfrm>
                <a:off x="5485485" y="460126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Oval 80"/>
              <p:cNvSpPr/>
              <p:nvPr/>
            </p:nvSpPr>
            <p:spPr>
              <a:xfrm>
                <a:off x="5789980" y="460126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Oval 81"/>
              <p:cNvSpPr/>
              <p:nvPr/>
            </p:nvSpPr>
            <p:spPr>
              <a:xfrm>
                <a:off x="6094475" y="460126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Oval 82"/>
              <p:cNvSpPr/>
              <p:nvPr/>
            </p:nvSpPr>
            <p:spPr>
              <a:xfrm>
                <a:off x="6398970" y="460126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Oval 83"/>
              <p:cNvSpPr/>
              <p:nvPr/>
            </p:nvSpPr>
            <p:spPr>
              <a:xfrm>
                <a:off x="6703465" y="460126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Oval 84"/>
              <p:cNvSpPr/>
              <p:nvPr/>
            </p:nvSpPr>
            <p:spPr>
              <a:xfrm>
                <a:off x="3658515" y="490575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Oval 85"/>
              <p:cNvSpPr/>
              <p:nvPr/>
            </p:nvSpPr>
            <p:spPr>
              <a:xfrm>
                <a:off x="3963010" y="490575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Oval 86"/>
              <p:cNvSpPr/>
              <p:nvPr/>
            </p:nvSpPr>
            <p:spPr>
              <a:xfrm>
                <a:off x="4267505" y="490575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Oval 87"/>
              <p:cNvSpPr/>
              <p:nvPr/>
            </p:nvSpPr>
            <p:spPr>
              <a:xfrm>
                <a:off x="4572000" y="490575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Oval 88"/>
              <p:cNvSpPr/>
              <p:nvPr/>
            </p:nvSpPr>
            <p:spPr>
              <a:xfrm>
                <a:off x="4876495" y="490575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Oval 89"/>
              <p:cNvSpPr/>
              <p:nvPr/>
            </p:nvSpPr>
            <p:spPr>
              <a:xfrm>
                <a:off x="5180990" y="490575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Oval 90"/>
              <p:cNvSpPr/>
              <p:nvPr/>
            </p:nvSpPr>
            <p:spPr>
              <a:xfrm>
                <a:off x="5485485" y="490575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Oval 91"/>
              <p:cNvSpPr/>
              <p:nvPr/>
            </p:nvSpPr>
            <p:spPr>
              <a:xfrm>
                <a:off x="5789980" y="490575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Oval 92"/>
              <p:cNvSpPr/>
              <p:nvPr/>
            </p:nvSpPr>
            <p:spPr>
              <a:xfrm>
                <a:off x="6094475" y="490575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Oval 93"/>
              <p:cNvSpPr/>
              <p:nvPr/>
            </p:nvSpPr>
            <p:spPr>
              <a:xfrm>
                <a:off x="6398970" y="490575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Oval 94"/>
              <p:cNvSpPr/>
              <p:nvPr/>
            </p:nvSpPr>
            <p:spPr>
              <a:xfrm>
                <a:off x="6703465" y="490575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Oval 95"/>
              <p:cNvSpPr/>
              <p:nvPr/>
            </p:nvSpPr>
            <p:spPr>
              <a:xfrm>
                <a:off x="3658515" y="521025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Oval 96"/>
              <p:cNvSpPr/>
              <p:nvPr/>
            </p:nvSpPr>
            <p:spPr>
              <a:xfrm>
                <a:off x="3963010" y="521025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Oval 97"/>
              <p:cNvSpPr/>
              <p:nvPr/>
            </p:nvSpPr>
            <p:spPr>
              <a:xfrm>
                <a:off x="4267505" y="521025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Oval 98"/>
              <p:cNvSpPr/>
              <p:nvPr/>
            </p:nvSpPr>
            <p:spPr>
              <a:xfrm>
                <a:off x="4572000" y="521025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Oval 99"/>
              <p:cNvSpPr/>
              <p:nvPr/>
            </p:nvSpPr>
            <p:spPr>
              <a:xfrm>
                <a:off x="4876495" y="521025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Oval 100"/>
              <p:cNvSpPr/>
              <p:nvPr/>
            </p:nvSpPr>
            <p:spPr>
              <a:xfrm>
                <a:off x="5180990" y="521025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Oval 101"/>
              <p:cNvSpPr/>
              <p:nvPr/>
            </p:nvSpPr>
            <p:spPr>
              <a:xfrm>
                <a:off x="5485485" y="521025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Oval 102"/>
              <p:cNvSpPr/>
              <p:nvPr/>
            </p:nvSpPr>
            <p:spPr>
              <a:xfrm>
                <a:off x="5789980" y="521025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Oval 103"/>
              <p:cNvSpPr/>
              <p:nvPr/>
            </p:nvSpPr>
            <p:spPr>
              <a:xfrm>
                <a:off x="6094475" y="521025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Oval 104"/>
              <p:cNvSpPr/>
              <p:nvPr/>
            </p:nvSpPr>
            <p:spPr>
              <a:xfrm>
                <a:off x="6398970" y="521025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Oval 105"/>
              <p:cNvSpPr/>
              <p:nvPr/>
            </p:nvSpPr>
            <p:spPr>
              <a:xfrm>
                <a:off x="6703465" y="521025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Oval 106"/>
              <p:cNvSpPr/>
              <p:nvPr/>
            </p:nvSpPr>
            <p:spPr>
              <a:xfrm>
                <a:off x="3658515" y="551474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Oval 107"/>
              <p:cNvSpPr/>
              <p:nvPr/>
            </p:nvSpPr>
            <p:spPr>
              <a:xfrm>
                <a:off x="3963010" y="551474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Oval 108"/>
              <p:cNvSpPr/>
              <p:nvPr/>
            </p:nvSpPr>
            <p:spPr>
              <a:xfrm>
                <a:off x="4267505" y="551474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Oval 109"/>
              <p:cNvSpPr/>
              <p:nvPr/>
            </p:nvSpPr>
            <p:spPr>
              <a:xfrm>
                <a:off x="4572000" y="551474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Oval 110"/>
              <p:cNvSpPr/>
              <p:nvPr/>
            </p:nvSpPr>
            <p:spPr>
              <a:xfrm>
                <a:off x="4876495" y="551474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Oval 111"/>
              <p:cNvSpPr/>
              <p:nvPr/>
            </p:nvSpPr>
            <p:spPr>
              <a:xfrm>
                <a:off x="5180990" y="551474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Oval 112"/>
              <p:cNvSpPr/>
              <p:nvPr/>
            </p:nvSpPr>
            <p:spPr>
              <a:xfrm>
                <a:off x="5485485" y="551474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Oval 113"/>
              <p:cNvSpPr/>
              <p:nvPr/>
            </p:nvSpPr>
            <p:spPr>
              <a:xfrm>
                <a:off x="5789980" y="551474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Oval 114"/>
              <p:cNvSpPr/>
              <p:nvPr/>
            </p:nvSpPr>
            <p:spPr>
              <a:xfrm>
                <a:off x="6094475" y="551474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Oval 115"/>
              <p:cNvSpPr/>
              <p:nvPr/>
            </p:nvSpPr>
            <p:spPr>
              <a:xfrm>
                <a:off x="6398970" y="551474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Oval 116"/>
              <p:cNvSpPr/>
              <p:nvPr/>
            </p:nvSpPr>
            <p:spPr>
              <a:xfrm>
                <a:off x="6703465" y="551474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Oval 117"/>
              <p:cNvSpPr/>
              <p:nvPr/>
            </p:nvSpPr>
            <p:spPr>
              <a:xfrm>
                <a:off x="3658515" y="581924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Oval 118"/>
              <p:cNvSpPr/>
              <p:nvPr/>
            </p:nvSpPr>
            <p:spPr>
              <a:xfrm>
                <a:off x="3963010" y="581924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Oval 119"/>
              <p:cNvSpPr/>
              <p:nvPr/>
            </p:nvSpPr>
            <p:spPr>
              <a:xfrm>
                <a:off x="4267505" y="581924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Oval 120"/>
              <p:cNvSpPr/>
              <p:nvPr/>
            </p:nvSpPr>
            <p:spPr>
              <a:xfrm>
                <a:off x="4572000" y="581924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Oval 121"/>
              <p:cNvSpPr/>
              <p:nvPr/>
            </p:nvSpPr>
            <p:spPr>
              <a:xfrm>
                <a:off x="4876495" y="581924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Oval 122"/>
              <p:cNvSpPr/>
              <p:nvPr/>
            </p:nvSpPr>
            <p:spPr>
              <a:xfrm>
                <a:off x="5180990" y="581924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Oval 123"/>
              <p:cNvSpPr/>
              <p:nvPr/>
            </p:nvSpPr>
            <p:spPr>
              <a:xfrm>
                <a:off x="5485485" y="581924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Oval 124"/>
              <p:cNvSpPr/>
              <p:nvPr/>
            </p:nvSpPr>
            <p:spPr>
              <a:xfrm>
                <a:off x="5789980" y="581924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Oval 125"/>
              <p:cNvSpPr/>
              <p:nvPr/>
            </p:nvSpPr>
            <p:spPr>
              <a:xfrm>
                <a:off x="6094475" y="581924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Oval 126"/>
              <p:cNvSpPr/>
              <p:nvPr/>
            </p:nvSpPr>
            <p:spPr>
              <a:xfrm>
                <a:off x="6398970" y="581924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Oval 127"/>
              <p:cNvSpPr/>
              <p:nvPr/>
            </p:nvSpPr>
            <p:spPr>
              <a:xfrm>
                <a:off x="6703465" y="581924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Oval 128"/>
              <p:cNvSpPr/>
              <p:nvPr/>
            </p:nvSpPr>
            <p:spPr>
              <a:xfrm>
                <a:off x="3658515" y="612373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Oval 129"/>
              <p:cNvSpPr/>
              <p:nvPr/>
            </p:nvSpPr>
            <p:spPr>
              <a:xfrm>
                <a:off x="3963010" y="612373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Oval 130"/>
              <p:cNvSpPr/>
              <p:nvPr/>
            </p:nvSpPr>
            <p:spPr>
              <a:xfrm>
                <a:off x="4267505" y="612373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Oval 131"/>
              <p:cNvSpPr/>
              <p:nvPr/>
            </p:nvSpPr>
            <p:spPr>
              <a:xfrm>
                <a:off x="4572000" y="612373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Oval 132"/>
              <p:cNvSpPr/>
              <p:nvPr/>
            </p:nvSpPr>
            <p:spPr>
              <a:xfrm>
                <a:off x="4876495" y="612373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Oval 133"/>
              <p:cNvSpPr/>
              <p:nvPr/>
            </p:nvSpPr>
            <p:spPr>
              <a:xfrm>
                <a:off x="5180990" y="612373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Oval 134"/>
              <p:cNvSpPr/>
              <p:nvPr/>
            </p:nvSpPr>
            <p:spPr>
              <a:xfrm>
                <a:off x="5485485" y="612373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Oval 135"/>
              <p:cNvSpPr/>
              <p:nvPr/>
            </p:nvSpPr>
            <p:spPr>
              <a:xfrm>
                <a:off x="5789980" y="612373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Oval 136"/>
              <p:cNvSpPr/>
              <p:nvPr/>
            </p:nvSpPr>
            <p:spPr>
              <a:xfrm>
                <a:off x="6094475" y="612373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Oval 137"/>
              <p:cNvSpPr/>
              <p:nvPr/>
            </p:nvSpPr>
            <p:spPr>
              <a:xfrm>
                <a:off x="6398970" y="612373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Oval 138"/>
              <p:cNvSpPr/>
              <p:nvPr/>
            </p:nvSpPr>
            <p:spPr>
              <a:xfrm>
                <a:off x="6703465" y="612373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Oval 139"/>
              <p:cNvSpPr/>
              <p:nvPr/>
            </p:nvSpPr>
            <p:spPr>
              <a:xfrm>
                <a:off x="3658515" y="642823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Oval 140"/>
              <p:cNvSpPr/>
              <p:nvPr/>
            </p:nvSpPr>
            <p:spPr>
              <a:xfrm>
                <a:off x="3963010" y="642823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Oval 141"/>
              <p:cNvSpPr/>
              <p:nvPr/>
            </p:nvSpPr>
            <p:spPr>
              <a:xfrm>
                <a:off x="4267505" y="642823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Oval 142"/>
              <p:cNvSpPr/>
              <p:nvPr/>
            </p:nvSpPr>
            <p:spPr>
              <a:xfrm>
                <a:off x="4572000" y="642823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Oval 143"/>
              <p:cNvSpPr/>
              <p:nvPr/>
            </p:nvSpPr>
            <p:spPr>
              <a:xfrm>
                <a:off x="4876495" y="642823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Oval 144"/>
              <p:cNvSpPr/>
              <p:nvPr/>
            </p:nvSpPr>
            <p:spPr>
              <a:xfrm>
                <a:off x="5180990" y="642823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Oval 145"/>
              <p:cNvSpPr/>
              <p:nvPr/>
            </p:nvSpPr>
            <p:spPr>
              <a:xfrm>
                <a:off x="5485485" y="642823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Oval 146"/>
              <p:cNvSpPr/>
              <p:nvPr/>
            </p:nvSpPr>
            <p:spPr>
              <a:xfrm>
                <a:off x="5789980" y="642823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Oval 147"/>
              <p:cNvSpPr/>
              <p:nvPr/>
            </p:nvSpPr>
            <p:spPr>
              <a:xfrm>
                <a:off x="6094475" y="642823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Oval 148"/>
              <p:cNvSpPr/>
              <p:nvPr/>
            </p:nvSpPr>
            <p:spPr>
              <a:xfrm>
                <a:off x="6398970" y="642823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Oval 149"/>
              <p:cNvSpPr/>
              <p:nvPr/>
            </p:nvSpPr>
            <p:spPr>
              <a:xfrm>
                <a:off x="6703465" y="642823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Oval 150"/>
              <p:cNvSpPr/>
              <p:nvPr/>
            </p:nvSpPr>
            <p:spPr>
              <a:xfrm>
                <a:off x="3658515" y="307878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Oval 151"/>
              <p:cNvSpPr/>
              <p:nvPr/>
            </p:nvSpPr>
            <p:spPr>
              <a:xfrm>
                <a:off x="3963010" y="307878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Oval 152"/>
              <p:cNvSpPr/>
              <p:nvPr/>
            </p:nvSpPr>
            <p:spPr>
              <a:xfrm>
                <a:off x="4267505" y="307878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Oval 153"/>
              <p:cNvSpPr/>
              <p:nvPr/>
            </p:nvSpPr>
            <p:spPr>
              <a:xfrm>
                <a:off x="4572000" y="307878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Oval 154"/>
              <p:cNvSpPr/>
              <p:nvPr/>
            </p:nvSpPr>
            <p:spPr>
              <a:xfrm>
                <a:off x="4876495" y="307878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Oval 155"/>
              <p:cNvSpPr/>
              <p:nvPr/>
            </p:nvSpPr>
            <p:spPr>
              <a:xfrm>
                <a:off x="5180990" y="307878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Oval 156"/>
              <p:cNvSpPr/>
              <p:nvPr/>
            </p:nvSpPr>
            <p:spPr>
              <a:xfrm>
                <a:off x="5485485" y="307878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Oval 157"/>
              <p:cNvSpPr/>
              <p:nvPr/>
            </p:nvSpPr>
            <p:spPr>
              <a:xfrm>
                <a:off x="5789980" y="307878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Oval 158"/>
              <p:cNvSpPr/>
              <p:nvPr/>
            </p:nvSpPr>
            <p:spPr>
              <a:xfrm>
                <a:off x="6094475" y="307878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Oval 159"/>
              <p:cNvSpPr/>
              <p:nvPr/>
            </p:nvSpPr>
            <p:spPr>
              <a:xfrm>
                <a:off x="6398970" y="307878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Oval 160"/>
              <p:cNvSpPr/>
              <p:nvPr/>
            </p:nvSpPr>
            <p:spPr>
              <a:xfrm>
                <a:off x="6703465" y="307878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Oval 161"/>
              <p:cNvSpPr/>
              <p:nvPr/>
            </p:nvSpPr>
            <p:spPr>
              <a:xfrm>
                <a:off x="3658515" y="673272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Oval 162"/>
              <p:cNvSpPr/>
              <p:nvPr/>
            </p:nvSpPr>
            <p:spPr>
              <a:xfrm>
                <a:off x="3963010" y="673272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Oval 163"/>
              <p:cNvSpPr/>
              <p:nvPr/>
            </p:nvSpPr>
            <p:spPr>
              <a:xfrm>
                <a:off x="4267505" y="673272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Oval 164"/>
              <p:cNvSpPr/>
              <p:nvPr/>
            </p:nvSpPr>
            <p:spPr>
              <a:xfrm>
                <a:off x="4572000" y="673272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Oval 165"/>
              <p:cNvSpPr/>
              <p:nvPr/>
            </p:nvSpPr>
            <p:spPr>
              <a:xfrm>
                <a:off x="4876495" y="673272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Oval 166"/>
              <p:cNvSpPr/>
              <p:nvPr/>
            </p:nvSpPr>
            <p:spPr>
              <a:xfrm>
                <a:off x="5180990" y="673272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Oval 167"/>
              <p:cNvSpPr/>
              <p:nvPr/>
            </p:nvSpPr>
            <p:spPr>
              <a:xfrm>
                <a:off x="5485485" y="673272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9" name="Oval 168"/>
              <p:cNvSpPr/>
              <p:nvPr/>
            </p:nvSpPr>
            <p:spPr>
              <a:xfrm>
                <a:off x="5789980" y="673272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0" name="Oval 169"/>
              <p:cNvSpPr/>
              <p:nvPr/>
            </p:nvSpPr>
            <p:spPr>
              <a:xfrm>
                <a:off x="6094475" y="673272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1" name="Oval 170"/>
              <p:cNvSpPr/>
              <p:nvPr/>
            </p:nvSpPr>
            <p:spPr>
              <a:xfrm>
                <a:off x="6398970" y="673272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2" name="Oval 171"/>
              <p:cNvSpPr/>
              <p:nvPr/>
            </p:nvSpPr>
            <p:spPr>
              <a:xfrm>
                <a:off x="6703465" y="673272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3" name="Oval 172"/>
              <p:cNvSpPr/>
              <p:nvPr/>
            </p:nvSpPr>
            <p:spPr>
              <a:xfrm>
                <a:off x="7007960" y="338328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4" name="Oval 173"/>
              <p:cNvSpPr/>
              <p:nvPr/>
            </p:nvSpPr>
            <p:spPr>
              <a:xfrm>
                <a:off x="7007960" y="368777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5" name="Oval 174"/>
              <p:cNvSpPr/>
              <p:nvPr/>
            </p:nvSpPr>
            <p:spPr>
              <a:xfrm>
                <a:off x="7007960" y="399227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" name="Oval 175"/>
              <p:cNvSpPr/>
              <p:nvPr/>
            </p:nvSpPr>
            <p:spPr>
              <a:xfrm>
                <a:off x="7007960" y="429676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7" name="Oval 176"/>
              <p:cNvSpPr/>
              <p:nvPr/>
            </p:nvSpPr>
            <p:spPr>
              <a:xfrm>
                <a:off x="7007960" y="460126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8" name="Oval 177"/>
              <p:cNvSpPr/>
              <p:nvPr/>
            </p:nvSpPr>
            <p:spPr>
              <a:xfrm>
                <a:off x="7007960" y="490575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9" name="Oval 178"/>
              <p:cNvSpPr/>
              <p:nvPr/>
            </p:nvSpPr>
            <p:spPr>
              <a:xfrm>
                <a:off x="7007960" y="521025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0" name="Oval 179"/>
              <p:cNvSpPr/>
              <p:nvPr/>
            </p:nvSpPr>
            <p:spPr>
              <a:xfrm>
                <a:off x="7007960" y="551474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1" name="Oval 180"/>
              <p:cNvSpPr/>
              <p:nvPr/>
            </p:nvSpPr>
            <p:spPr>
              <a:xfrm>
                <a:off x="7007960" y="581924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2" name="Oval 181"/>
              <p:cNvSpPr/>
              <p:nvPr/>
            </p:nvSpPr>
            <p:spPr>
              <a:xfrm>
                <a:off x="7007960" y="612373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3" name="Oval 182"/>
              <p:cNvSpPr/>
              <p:nvPr/>
            </p:nvSpPr>
            <p:spPr>
              <a:xfrm>
                <a:off x="7007960" y="642823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4" name="Oval 183"/>
              <p:cNvSpPr/>
              <p:nvPr/>
            </p:nvSpPr>
            <p:spPr>
              <a:xfrm>
                <a:off x="7007960" y="307878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5" name="Oval 184"/>
              <p:cNvSpPr/>
              <p:nvPr/>
            </p:nvSpPr>
            <p:spPr>
              <a:xfrm>
                <a:off x="7007960" y="673272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6" name="Oval 185"/>
              <p:cNvSpPr/>
              <p:nvPr/>
            </p:nvSpPr>
            <p:spPr>
              <a:xfrm>
                <a:off x="3354020" y="338328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7" name="Oval 186"/>
              <p:cNvSpPr/>
              <p:nvPr/>
            </p:nvSpPr>
            <p:spPr>
              <a:xfrm>
                <a:off x="3354020" y="368777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8" name="Oval 187"/>
              <p:cNvSpPr/>
              <p:nvPr/>
            </p:nvSpPr>
            <p:spPr>
              <a:xfrm>
                <a:off x="3354020" y="399227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9" name="Oval 188"/>
              <p:cNvSpPr/>
              <p:nvPr/>
            </p:nvSpPr>
            <p:spPr>
              <a:xfrm>
                <a:off x="3354020" y="429676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0" name="Oval 189"/>
              <p:cNvSpPr/>
              <p:nvPr/>
            </p:nvSpPr>
            <p:spPr>
              <a:xfrm>
                <a:off x="3354020" y="460126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1" name="Oval 190"/>
              <p:cNvSpPr/>
              <p:nvPr/>
            </p:nvSpPr>
            <p:spPr>
              <a:xfrm>
                <a:off x="3354020" y="490575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2" name="Oval 191"/>
              <p:cNvSpPr/>
              <p:nvPr/>
            </p:nvSpPr>
            <p:spPr>
              <a:xfrm>
                <a:off x="3354020" y="521025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3" name="Oval 192"/>
              <p:cNvSpPr/>
              <p:nvPr/>
            </p:nvSpPr>
            <p:spPr>
              <a:xfrm>
                <a:off x="3354020" y="551474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4" name="Oval 193"/>
              <p:cNvSpPr/>
              <p:nvPr/>
            </p:nvSpPr>
            <p:spPr>
              <a:xfrm>
                <a:off x="3354020" y="581924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5" name="Oval 194"/>
              <p:cNvSpPr/>
              <p:nvPr/>
            </p:nvSpPr>
            <p:spPr>
              <a:xfrm>
                <a:off x="3354020" y="612373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6" name="Oval 195"/>
              <p:cNvSpPr/>
              <p:nvPr/>
            </p:nvSpPr>
            <p:spPr>
              <a:xfrm>
                <a:off x="3354020" y="642823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7" name="Oval 196"/>
              <p:cNvSpPr/>
              <p:nvPr/>
            </p:nvSpPr>
            <p:spPr>
              <a:xfrm>
                <a:off x="3354020" y="307878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8" name="Oval 197"/>
              <p:cNvSpPr/>
              <p:nvPr/>
            </p:nvSpPr>
            <p:spPr>
              <a:xfrm>
                <a:off x="3354020" y="673272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22" name="Frame 221"/>
          <p:cNvSpPr/>
          <p:nvPr/>
        </p:nvSpPr>
        <p:spPr>
          <a:xfrm>
            <a:off x="3306896" y="4838000"/>
            <a:ext cx="1798331" cy="1800678"/>
          </a:xfrm>
          <a:prstGeom prst="frame">
            <a:avLst>
              <a:gd name="adj1" fmla="val 16884"/>
            </a:avLst>
          </a:prstGeom>
          <a:solidFill>
            <a:srgbClr val="00B050">
              <a:alpha val="14000"/>
            </a:srgbClr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23" name="Picture 222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4767" y="5161008"/>
            <a:ext cx="402717" cy="253365"/>
          </a:xfrm>
          <a:prstGeom prst="rect">
            <a:avLst/>
          </a:prstGeom>
        </p:spPr>
      </p:pic>
      <p:pic>
        <p:nvPicPr>
          <p:cNvPr id="224" name="Picture 223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3311" y="4869887"/>
            <a:ext cx="402717" cy="261366"/>
          </a:xfrm>
          <a:prstGeom prst="rect">
            <a:avLst/>
          </a:prstGeom>
        </p:spPr>
      </p:pic>
      <p:sp>
        <p:nvSpPr>
          <p:cNvPr id="225" name="Frame 224"/>
          <p:cNvSpPr/>
          <p:nvPr/>
        </p:nvSpPr>
        <p:spPr>
          <a:xfrm>
            <a:off x="3607522" y="5148736"/>
            <a:ext cx="1186736" cy="1175494"/>
          </a:xfrm>
          <a:prstGeom prst="frame">
            <a:avLst>
              <a:gd name="adj1" fmla="val 25302"/>
            </a:avLst>
          </a:prstGeom>
          <a:solidFill>
            <a:schemeClr val="accent5">
              <a:alpha val="12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6" name="Rectangle 225"/>
          <p:cNvSpPr/>
          <p:nvPr/>
        </p:nvSpPr>
        <p:spPr>
          <a:xfrm>
            <a:off x="3907017" y="5448232"/>
            <a:ext cx="587748" cy="576504"/>
          </a:xfrm>
          <a:prstGeom prst="rect">
            <a:avLst/>
          </a:prstGeom>
          <a:solidFill>
            <a:srgbClr val="C00000">
              <a:alpha val="20000"/>
            </a:srgbClr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7" name="Picture 226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6673" y="5613801"/>
            <a:ext cx="210693" cy="245364"/>
          </a:xfrm>
          <a:prstGeom prst="rect">
            <a:avLst/>
          </a:prstGeom>
        </p:spPr>
      </p:pic>
      <p:pic>
        <p:nvPicPr>
          <p:cNvPr id="228" name="Picture 227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5722" y="5526549"/>
            <a:ext cx="757428" cy="397383"/>
          </a:xfrm>
          <a:prstGeom prst="rect">
            <a:avLst/>
          </a:prstGeom>
        </p:spPr>
      </p:pic>
      <p:pic>
        <p:nvPicPr>
          <p:cNvPr id="229" name="Picture 228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6950" y="5691410"/>
            <a:ext cx="402717" cy="261366"/>
          </a:xfrm>
          <a:prstGeom prst="rect">
            <a:avLst/>
          </a:prstGeom>
        </p:spPr>
      </p:pic>
      <p:grpSp>
        <p:nvGrpSpPr>
          <p:cNvPr id="232" name="Group 231"/>
          <p:cNvGrpSpPr/>
          <p:nvPr/>
        </p:nvGrpSpPr>
        <p:grpSpPr>
          <a:xfrm>
            <a:off x="309070" y="5201325"/>
            <a:ext cx="2371456" cy="1241537"/>
            <a:chOff x="5515955" y="3045066"/>
            <a:chExt cx="3713464" cy="1944123"/>
          </a:xfrm>
        </p:grpSpPr>
        <p:pic>
          <p:nvPicPr>
            <p:cNvPr id="233" name="Picture 232"/>
            <p:cNvPicPr>
              <a:picLocks noChangeAspect="1"/>
            </p:cNvPicPr>
            <p:nvPr>
              <p:custDataLst>
                <p:tags r:id="rId13"/>
              </p:custDataLst>
            </p:nvPr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41139" y="3968405"/>
              <a:ext cx="100154" cy="101823"/>
            </a:xfrm>
            <a:prstGeom prst="rect">
              <a:avLst/>
            </a:prstGeom>
          </p:spPr>
        </p:pic>
        <p:pic>
          <p:nvPicPr>
            <p:cNvPr id="234" name="Picture 233"/>
            <p:cNvPicPr>
              <a:picLocks noChangeAspect="1"/>
            </p:cNvPicPr>
            <p:nvPr>
              <p:custDataLst>
                <p:tags r:id="rId14"/>
              </p:custDataLst>
            </p:nvPr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42759" y="3428755"/>
              <a:ext cx="100154" cy="146892"/>
            </a:xfrm>
            <a:prstGeom prst="rect">
              <a:avLst/>
            </a:prstGeom>
          </p:spPr>
        </p:pic>
        <p:cxnSp>
          <p:nvCxnSpPr>
            <p:cNvPr id="235" name="Straight Connector 234"/>
            <p:cNvCxnSpPr/>
            <p:nvPr/>
          </p:nvCxnSpPr>
          <p:spPr>
            <a:xfrm>
              <a:off x="5667295" y="3757980"/>
              <a:ext cx="566290" cy="263166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/>
            <p:nvPr/>
          </p:nvCxnSpPr>
          <p:spPr>
            <a:xfrm flipV="1">
              <a:off x="5634124" y="3587023"/>
              <a:ext cx="614030" cy="171622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/>
          </p:nvCxnSpPr>
          <p:spPr>
            <a:xfrm flipV="1">
              <a:off x="5647853" y="3245985"/>
              <a:ext cx="0" cy="523860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38" name="Picture 237"/>
            <p:cNvPicPr>
              <a:picLocks noChangeAspect="1"/>
            </p:cNvPicPr>
            <p:nvPr>
              <p:custDataLst>
                <p:tags r:id="rId15"/>
              </p:custDataLst>
            </p:nvPr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5955" y="3327174"/>
              <a:ext cx="91808" cy="101823"/>
            </a:xfrm>
            <a:prstGeom prst="rect">
              <a:avLst/>
            </a:prstGeom>
          </p:spPr>
        </p:pic>
        <p:pic>
          <p:nvPicPr>
            <p:cNvPr id="239" name="Picture 238"/>
            <p:cNvPicPr>
              <a:picLocks noChangeAspect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47853" y="3045066"/>
              <a:ext cx="3581566" cy="1944123"/>
            </a:xfrm>
            <a:prstGeom prst="rect">
              <a:avLst/>
            </a:prstGeom>
          </p:spPr>
        </p:pic>
      </p:grpSp>
      <p:cxnSp>
        <p:nvCxnSpPr>
          <p:cNvPr id="240" name="Straight Arrow Connector 239"/>
          <p:cNvCxnSpPr/>
          <p:nvPr/>
        </p:nvCxnSpPr>
        <p:spPr>
          <a:xfrm>
            <a:off x="2348922" y="5695168"/>
            <a:ext cx="1497203" cy="0"/>
          </a:xfrm>
          <a:prstGeom prst="straightConnector1">
            <a:avLst/>
          </a:prstGeom>
          <a:ln w="571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6473" y="5276000"/>
            <a:ext cx="464820" cy="361950"/>
          </a:xfrm>
          <a:prstGeom prst="rect">
            <a:avLst/>
          </a:prstGeom>
        </p:spPr>
      </p:pic>
      <p:pic>
        <p:nvPicPr>
          <p:cNvPr id="243" name="Picture 242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7932" y="1916176"/>
            <a:ext cx="240792" cy="280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003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Content Placeholder 2"/>
          <p:cNvSpPr txBox="1">
            <a:spLocks/>
          </p:cNvSpPr>
          <p:nvPr/>
        </p:nvSpPr>
        <p:spPr>
          <a:xfrm>
            <a:off x="365760" y="1312333"/>
            <a:ext cx="8229601" cy="5466112"/>
          </a:xfrm>
          <a:prstGeom prst="rect">
            <a:avLst/>
          </a:prstGeom>
        </p:spPr>
        <p:txBody>
          <a:bodyPr vert="horz" wrap="square" lIns="91440" tIns="91440" rIns="91440" bIns="9144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400" dirty="0" smtClean="0">
                <a:solidFill>
                  <a:schemeClr val="accent4">
                    <a:lumMod val="50000"/>
                  </a:schemeClr>
                </a:solidFill>
                <a:latin typeface="+mj-lt"/>
                <a:sym typeface="Wingdings" pitchFamily="2" charset="2"/>
              </a:rPr>
              <a:t>Let            be another solution: </a:t>
            </a:r>
          </a:p>
          <a:p>
            <a:pPr>
              <a:lnSpc>
                <a:spcPct val="150000"/>
              </a:lnSpc>
            </a:pPr>
            <a:endParaRPr lang="en-US" sz="2400" dirty="0">
              <a:solidFill>
                <a:schemeClr val="accent4">
                  <a:lumMod val="50000"/>
                </a:schemeClr>
              </a:solidFill>
              <a:latin typeface="+mj-lt"/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endParaRPr lang="en-US" sz="2400" dirty="0" smtClean="0">
              <a:solidFill>
                <a:schemeClr val="accent4">
                  <a:lumMod val="50000"/>
                </a:schemeClr>
              </a:solidFill>
              <a:latin typeface="+mj-lt"/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sz="2400" dirty="0" smtClean="0">
                <a:solidFill>
                  <a:schemeClr val="accent4">
                    <a:lumMod val="50000"/>
                  </a:schemeClr>
                </a:solidFill>
                <a:latin typeface="+mj-lt"/>
                <a:sym typeface="Wingdings" pitchFamily="2" charset="2"/>
              </a:rPr>
              <a:t>Translate to spatial domain condition:</a:t>
            </a:r>
            <a:br>
              <a:rPr lang="en-US" sz="2400" dirty="0" smtClean="0">
                <a:solidFill>
                  <a:schemeClr val="accent4">
                    <a:lumMod val="50000"/>
                  </a:schemeClr>
                </a:solidFill>
                <a:latin typeface="+mj-lt"/>
                <a:sym typeface="Wingdings" pitchFamily="2" charset="2"/>
              </a:rPr>
            </a:br>
            <a:r>
              <a:rPr lang="en-US" sz="2400" dirty="0" smtClean="0">
                <a:solidFill>
                  <a:schemeClr val="accent4">
                    <a:lumMod val="50000"/>
                  </a:schemeClr>
                </a:solidFill>
                <a:latin typeface="+mj-lt"/>
                <a:sym typeface="Wingdings" pitchFamily="2" charset="2"/>
              </a:rPr>
              <a:t/>
            </a:r>
            <a:br>
              <a:rPr lang="en-US" sz="2400" dirty="0" smtClean="0">
                <a:solidFill>
                  <a:schemeClr val="accent4">
                    <a:lumMod val="50000"/>
                  </a:schemeClr>
                </a:solidFill>
                <a:latin typeface="+mj-lt"/>
                <a:sym typeface="Wingdings" pitchFamily="2" charset="2"/>
              </a:rPr>
            </a:br>
            <a:endParaRPr lang="en-US" sz="2400" dirty="0" smtClean="0">
              <a:solidFill>
                <a:schemeClr val="accent4">
                  <a:lumMod val="50000"/>
                </a:schemeClr>
              </a:solidFill>
              <a:latin typeface="+mj-lt"/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sz="2400" dirty="0" smtClean="0">
                <a:solidFill>
                  <a:schemeClr val="accent4">
                    <a:lumMod val="50000"/>
                  </a:schemeClr>
                </a:solidFill>
                <a:latin typeface="+mj-lt"/>
                <a:sym typeface="Wingdings" pitchFamily="2" charset="2"/>
              </a:rPr>
              <a:t>Show this implies       must vanish on</a:t>
            </a:r>
            <a:br>
              <a:rPr lang="en-US" sz="2400" dirty="0" smtClean="0">
                <a:solidFill>
                  <a:schemeClr val="accent4">
                    <a:lumMod val="50000"/>
                  </a:schemeClr>
                </a:solidFill>
                <a:latin typeface="+mj-lt"/>
                <a:sym typeface="Wingdings" pitchFamily="2" charset="2"/>
              </a:rPr>
            </a:br>
            <a:r>
              <a:rPr lang="en-US" sz="2400" dirty="0" smtClean="0">
                <a:solidFill>
                  <a:schemeClr val="accent4">
                    <a:lumMod val="50000"/>
                  </a:schemeClr>
                </a:solidFill>
                <a:latin typeface="+mj-lt"/>
                <a:sym typeface="Wingdings" pitchFamily="2" charset="2"/>
              </a:rPr>
              <a:t>and so                 since       is minimal.</a:t>
            </a:r>
            <a:br>
              <a:rPr lang="en-US" sz="2400" dirty="0" smtClean="0">
                <a:solidFill>
                  <a:schemeClr val="accent4">
                    <a:lumMod val="50000"/>
                  </a:schemeClr>
                </a:solidFill>
                <a:latin typeface="+mj-lt"/>
                <a:sym typeface="Wingdings" pitchFamily="2" charset="2"/>
              </a:rPr>
            </a:br>
            <a:r>
              <a:rPr lang="en-US" sz="2400" dirty="0" smtClean="0">
                <a:solidFill>
                  <a:schemeClr val="accent4">
                    <a:lumMod val="50000"/>
                  </a:schemeClr>
                </a:solidFill>
                <a:latin typeface="+mj-lt"/>
                <a:sym typeface="Wingdings" pitchFamily="2" charset="2"/>
              </a:rPr>
              <a:t>  </a:t>
            </a:r>
          </a:p>
        </p:txBody>
      </p:sp>
      <p:pic>
        <p:nvPicPr>
          <p:cNvPr id="9" name="Picture 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127" y="3933410"/>
            <a:ext cx="6854190" cy="869442"/>
          </a:xfrm>
          <a:prstGeom prst="rect">
            <a:avLst/>
          </a:prstGeom>
        </p:spPr>
      </p:pic>
      <p:pic>
        <p:nvPicPr>
          <p:cNvPr id="505" name="Picture 50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0713" y="5219899"/>
            <a:ext cx="200025" cy="234696"/>
          </a:xfrm>
          <a:prstGeom prst="rect">
            <a:avLst/>
          </a:prstGeom>
        </p:spPr>
      </p:pic>
      <p:pic>
        <p:nvPicPr>
          <p:cNvPr id="506" name="Picture 50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475" y="5102551"/>
            <a:ext cx="1349502" cy="352044"/>
          </a:xfrm>
          <a:prstGeom prst="rect">
            <a:avLst/>
          </a:prstGeom>
        </p:spPr>
      </p:pic>
      <p:sp>
        <p:nvSpPr>
          <p:cNvPr id="40" name="Title 4"/>
          <p:cNvSpPr txBox="1">
            <a:spLocks/>
          </p:cNvSpPr>
          <p:nvPr/>
        </p:nvSpPr>
        <p:spPr>
          <a:xfrm>
            <a:off x="365760" y="384050"/>
            <a:ext cx="8229600" cy="8229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" sz="28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  <a:t>Proof Sketch:</a:t>
            </a:r>
          </a:p>
        </p:txBody>
      </p:sp>
      <p:pic>
        <p:nvPicPr>
          <p:cNvPr id="7" name="Picture 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3787" y="2183324"/>
            <a:ext cx="5029962" cy="82410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3787" y="1525675"/>
            <a:ext cx="560070" cy="354711"/>
          </a:xfrm>
          <a:prstGeom prst="rect">
            <a:avLst/>
          </a:prstGeom>
        </p:spPr>
      </p:pic>
      <p:pic>
        <p:nvPicPr>
          <p:cNvPr id="507" name="Picture 50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6691" y="5770321"/>
            <a:ext cx="997458" cy="234696"/>
          </a:xfrm>
          <a:prstGeom prst="rect">
            <a:avLst/>
          </a:prstGeom>
        </p:spPr>
      </p:pic>
      <p:pic>
        <p:nvPicPr>
          <p:cNvPr id="508" name="Picture 507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0555" y="5770321"/>
            <a:ext cx="226695" cy="23469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5995" y="3397147"/>
            <a:ext cx="1917573" cy="354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910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Content Placeholder 2"/>
          <p:cNvSpPr txBox="1">
            <a:spLocks/>
          </p:cNvSpPr>
          <p:nvPr/>
        </p:nvSpPr>
        <p:spPr>
          <a:xfrm>
            <a:off x="365759" y="688545"/>
            <a:ext cx="8229601" cy="4431983"/>
          </a:xfrm>
          <a:prstGeom prst="rect">
            <a:avLst/>
          </a:prstGeom>
        </p:spPr>
        <p:txBody>
          <a:bodyPr vert="horz" wrap="square" lIns="91440" tIns="91440" rIns="91440" bIns="9144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400" dirty="0" smtClean="0">
                <a:solidFill>
                  <a:schemeClr val="accent4">
                    <a:lumMod val="50000"/>
                  </a:schemeClr>
                </a:solidFill>
                <a:latin typeface="+mj-lt"/>
                <a:sym typeface="Wingdings" pitchFamily="2" charset="2"/>
              </a:rPr>
              <a:t>Gap between necessary and sufficient # of samples:</a:t>
            </a:r>
          </a:p>
          <a:p>
            <a:pPr>
              <a:lnSpc>
                <a:spcPct val="150000"/>
              </a:lnSpc>
            </a:pPr>
            <a:endParaRPr lang="en-US" sz="2400" dirty="0">
              <a:solidFill>
                <a:schemeClr val="accent4">
                  <a:lumMod val="50000"/>
                </a:schemeClr>
              </a:solidFill>
              <a:latin typeface="+mj-lt"/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endParaRPr lang="en-US" sz="2400" dirty="0" smtClean="0">
              <a:solidFill>
                <a:schemeClr val="accent4">
                  <a:lumMod val="50000"/>
                </a:schemeClr>
              </a:solidFill>
              <a:latin typeface="+mj-lt"/>
              <a:sym typeface="Wingdings" pitchFamily="2" charset="2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sz="2400" dirty="0">
              <a:solidFill>
                <a:schemeClr val="accent4">
                  <a:lumMod val="50000"/>
                </a:schemeClr>
              </a:solidFill>
              <a:latin typeface="+mj-lt"/>
              <a:sym typeface="Wingdings" pitchFamily="2" charset="2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sz="2400" dirty="0" smtClean="0">
              <a:solidFill>
                <a:schemeClr val="accent4">
                  <a:lumMod val="50000"/>
                </a:schemeClr>
              </a:solidFill>
              <a:latin typeface="+mj-lt"/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sz="2400" dirty="0" smtClean="0">
                <a:solidFill>
                  <a:schemeClr val="accent4">
                    <a:lumMod val="50000"/>
                  </a:schemeClr>
                </a:solidFill>
                <a:latin typeface="+mj-lt"/>
                <a:sym typeface="Wingdings" pitchFamily="2" charset="2"/>
              </a:rPr>
              <a:t>Restrictions on geometry of edge sets: </a:t>
            </a:r>
            <a:r>
              <a:rPr lang="en-US" sz="2400" i="1" dirty="0" smtClean="0">
                <a:solidFill>
                  <a:schemeClr val="accent4">
                    <a:lumMod val="50000"/>
                  </a:schemeClr>
                </a:solidFill>
                <a:latin typeface="+mj-lt"/>
                <a:sym typeface="Wingdings" pitchFamily="2" charset="2"/>
              </a:rPr>
              <a:t>non-intersecting</a:t>
            </a:r>
            <a:r>
              <a:rPr lang="en-US" sz="2400" dirty="0" smtClean="0">
                <a:solidFill>
                  <a:schemeClr val="accent4">
                    <a:lumMod val="50000"/>
                  </a:schemeClr>
                </a:solidFill>
                <a:latin typeface="+mj-lt"/>
                <a:sym typeface="Wingdings" pitchFamily="2" charset="2"/>
              </a:rPr>
              <a:t/>
            </a:r>
            <a:br>
              <a:rPr lang="en-US" sz="2400" dirty="0" smtClean="0">
                <a:solidFill>
                  <a:schemeClr val="accent4">
                    <a:lumMod val="50000"/>
                  </a:schemeClr>
                </a:solidFill>
                <a:latin typeface="+mj-lt"/>
                <a:sym typeface="Wingdings" pitchFamily="2" charset="2"/>
              </a:rPr>
            </a:br>
            <a:r>
              <a:rPr lang="en-US" sz="2400" dirty="0" smtClean="0">
                <a:solidFill>
                  <a:schemeClr val="accent4">
                    <a:lumMod val="50000"/>
                  </a:schemeClr>
                </a:solidFill>
                <a:latin typeface="+mj-lt"/>
                <a:sym typeface="Wingdings" pitchFamily="2" charset="2"/>
              </a:rPr>
              <a:t>  </a:t>
            </a:r>
          </a:p>
        </p:txBody>
      </p:sp>
      <p:sp>
        <p:nvSpPr>
          <p:cNvPr id="4" name="Title 4"/>
          <p:cNvSpPr txBox="1">
            <a:spLocks/>
          </p:cNvSpPr>
          <p:nvPr/>
        </p:nvSpPr>
        <p:spPr>
          <a:xfrm>
            <a:off x="365760" y="79555"/>
            <a:ext cx="8229600" cy="8229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" sz="28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  <a:t>Current Limitations to Uniqueness Theorem</a:t>
            </a:r>
            <a:endParaRPr lang="en-US" sz="2800" dirty="0">
              <a:latin typeface="Roboto Medium" pitchFamily="2" charset="0"/>
              <a:ea typeface="Roboto Medium" pitchFamily="2" charset="0"/>
              <a:cs typeface="Arial" pitchFamily="34" charset="0"/>
            </a:endParaRPr>
          </a:p>
        </p:txBody>
      </p:sp>
      <p:grpSp>
        <p:nvGrpSpPr>
          <p:cNvPr id="199" name="Group 198"/>
          <p:cNvGrpSpPr/>
          <p:nvPr/>
        </p:nvGrpSpPr>
        <p:grpSpPr>
          <a:xfrm>
            <a:off x="4975244" y="1488491"/>
            <a:ext cx="1820012" cy="2323272"/>
            <a:chOff x="5178672" y="3081818"/>
            <a:chExt cx="2412074" cy="3079048"/>
          </a:xfrm>
        </p:grpSpPr>
        <p:sp>
          <p:nvSpPr>
            <p:cNvPr id="290" name="Shape 41"/>
            <p:cNvSpPr txBox="1">
              <a:spLocks/>
            </p:cNvSpPr>
            <p:nvPr/>
          </p:nvSpPr>
          <p:spPr>
            <a:xfrm>
              <a:off x="5329301" y="5264890"/>
              <a:ext cx="2230903" cy="895976"/>
            </a:xfrm>
            <a:prstGeom prst="rect">
              <a:avLst/>
            </a:prstGeom>
          </p:spPr>
          <p:txBody>
            <a:bodyPr wrap="square" lIns="91425" tIns="91425" rIns="91425" bIns="91425" anchor="t" anchorCtr="0">
              <a:spAutoFit/>
            </a:bodyPr>
            <a:lstStyle>
              <a:defPPr marR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0" marR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100000"/>
                <a:buNone/>
                <a:defRPr sz="3600" b="1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  <a:rtl val="0"/>
                </a:defRPr>
              </a:lvl1pPr>
              <a:lvl2pPr marL="0" marR="0" indent="228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100000"/>
                <a:buNone/>
                <a:defRPr sz="3600" b="1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  <a:rtl val="0"/>
                </a:defRPr>
              </a:lvl2pPr>
              <a:lvl3pPr marL="0" indent="228600">
                <a:buClr>
                  <a:schemeClr val="dk1"/>
                </a:buClr>
                <a:buSzPct val="100000"/>
                <a:buNone/>
                <a:defRPr sz="3600" b="1">
                  <a:solidFill>
                    <a:schemeClr val="dk1"/>
                  </a:solidFill>
                </a:defRPr>
              </a:lvl3pPr>
              <a:lvl4pPr marL="0" indent="228600">
                <a:buClr>
                  <a:schemeClr val="dk1"/>
                </a:buClr>
                <a:buSzPct val="100000"/>
                <a:buNone/>
                <a:defRPr sz="3600" b="1">
                  <a:solidFill>
                    <a:schemeClr val="dk1"/>
                  </a:solidFill>
                </a:defRPr>
              </a:lvl4pPr>
              <a:lvl5pPr marL="0" indent="228600">
                <a:buClr>
                  <a:schemeClr val="dk1"/>
                </a:buClr>
                <a:buSzPct val="100000"/>
                <a:buNone/>
                <a:defRPr sz="3600" b="1">
                  <a:solidFill>
                    <a:schemeClr val="dk1"/>
                  </a:solidFill>
                </a:defRPr>
              </a:lvl5pPr>
              <a:lvl6pPr marL="0" indent="228600">
                <a:buClr>
                  <a:schemeClr val="dk1"/>
                </a:buClr>
                <a:buSzPct val="100000"/>
                <a:buNone/>
                <a:defRPr sz="3600" b="1">
                  <a:solidFill>
                    <a:schemeClr val="dk1"/>
                  </a:solidFill>
                </a:defRPr>
              </a:lvl6pPr>
              <a:lvl7pPr marL="0" indent="228600">
                <a:buClr>
                  <a:schemeClr val="dk1"/>
                </a:buClr>
                <a:buSzPct val="100000"/>
                <a:buNone/>
                <a:defRPr sz="3600" b="1">
                  <a:solidFill>
                    <a:schemeClr val="dk1"/>
                  </a:solidFill>
                </a:defRPr>
              </a:lvl7pPr>
              <a:lvl8pPr marL="0" indent="228600">
                <a:buClr>
                  <a:schemeClr val="dk1"/>
                </a:buClr>
                <a:buSzPct val="100000"/>
                <a:buNone/>
                <a:defRPr sz="3600" b="1">
                  <a:solidFill>
                    <a:schemeClr val="dk1"/>
                  </a:solidFill>
                </a:defRPr>
              </a:lvl8pPr>
              <a:lvl9pPr marL="0" indent="228600">
                <a:buClr>
                  <a:schemeClr val="dk1"/>
                </a:buClr>
                <a:buSzPct val="100000"/>
                <a:buNone/>
                <a:defRPr sz="3600" b="1">
                  <a:solidFill>
                    <a:schemeClr val="dk1"/>
                  </a:solidFill>
                </a:defRPr>
              </a:lvl9pPr>
            </a:lstStyle>
            <a:p>
              <a:pPr>
                <a:lnSpc>
                  <a:spcPct val="150000"/>
                </a:lnSpc>
                <a:buClr>
                  <a:schemeClr val="tx1"/>
                </a:buClr>
              </a:pPr>
              <a:r>
                <a:rPr lang="en-US" sz="2400" dirty="0" smtClean="0">
                  <a:solidFill>
                    <a:schemeClr val="tx1"/>
                  </a:solidFill>
                  <a:latin typeface="Roboto Light" pitchFamily="2" charset="0"/>
                  <a:ea typeface="Roboto Light" pitchFamily="2" charset="0"/>
                  <a:cs typeface="Open Sans Condensed" pitchFamily="34" charset="0"/>
                </a:rPr>
                <a:t>N</a:t>
              </a:r>
              <a:r>
                <a:rPr lang="en" sz="2400" dirty="0" smtClean="0">
                  <a:solidFill>
                    <a:schemeClr val="tx1"/>
                  </a:solidFill>
                  <a:latin typeface="Roboto Light" pitchFamily="2" charset="0"/>
                  <a:ea typeface="Roboto Light" pitchFamily="2" charset="0"/>
                  <a:cs typeface="Open Sans Condensed" pitchFamily="34" charset="0"/>
                </a:rPr>
                <a:t>ecessary</a:t>
              </a:r>
            </a:p>
          </p:txBody>
        </p:sp>
        <p:grpSp>
          <p:nvGrpSpPr>
            <p:cNvPr id="198" name="Group 197"/>
            <p:cNvGrpSpPr/>
            <p:nvPr/>
          </p:nvGrpSpPr>
          <p:grpSpPr>
            <a:xfrm>
              <a:off x="5178672" y="3081818"/>
              <a:ext cx="2412074" cy="2411330"/>
              <a:chOff x="5178672" y="3081818"/>
              <a:chExt cx="2412074" cy="2411330"/>
            </a:xfrm>
          </p:grpSpPr>
          <p:grpSp>
            <p:nvGrpSpPr>
              <p:cNvPr id="296" name="Group 295"/>
              <p:cNvGrpSpPr/>
              <p:nvPr/>
            </p:nvGrpSpPr>
            <p:grpSpPr>
              <a:xfrm>
                <a:off x="5178672" y="3081818"/>
                <a:ext cx="2412074" cy="2411330"/>
                <a:chOff x="1831545" y="3392047"/>
                <a:chExt cx="2778264" cy="2777408"/>
              </a:xfrm>
              <a:solidFill>
                <a:schemeClr val="bg2">
                  <a:lumMod val="95000"/>
                </a:schemeClr>
              </a:solidFill>
            </p:grpSpPr>
            <p:grpSp>
              <p:nvGrpSpPr>
                <p:cNvPr id="301" name="Group 300"/>
                <p:cNvGrpSpPr/>
                <p:nvPr/>
              </p:nvGrpSpPr>
              <p:grpSpPr>
                <a:xfrm>
                  <a:off x="1848020" y="3409894"/>
                  <a:ext cx="2761789" cy="2743086"/>
                  <a:chOff x="3354020" y="3124505"/>
                  <a:chExt cx="3678854" cy="3653940"/>
                </a:xfrm>
                <a:grpFill/>
              </p:grpSpPr>
              <p:sp>
                <p:nvSpPr>
                  <p:cNvPr id="472" name="Rectangle 471"/>
                  <p:cNvSpPr/>
                  <p:nvPr/>
                </p:nvSpPr>
                <p:spPr>
                  <a:xfrm>
                    <a:off x="3354020" y="3124505"/>
                    <a:ext cx="3653940" cy="3653940"/>
                  </a:xfrm>
                  <a:prstGeom prst="rect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473" name="Straight Connector 472"/>
                  <p:cNvCxnSpPr/>
                  <p:nvPr/>
                </p:nvCxnSpPr>
                <p:spPr>
                  <a:xfrm>
                    <a:off x="3354020" y="5864960"/>
                    <a:ext cx="3653940" cy="0"/>
                  </a:xfrm>
                  <a:prstGeom prst="lin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4" name="Straight Connector 473"/>
                  <p:cNvCxnSpPr/>
                  <p:nvPr/>
                </p:nvCxnSpPr>
                <p:spPr>
                  <a:xfrm>
                    <a:off x="3358234" y="5560465"/>
                    <a:ext cx="3649726" cy="0"/>
                  </a:xfrm>
                  <a:prstGeom prst="lin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5" name="Straight Connector 474"/>
                  <p:cNvCxnSpPr/>
                  <p:nvPr/>
                </p:nvCxnSpPr>
                <p:spPr>
                  <a:xfrm>
                    <a:off x="3354020" y="5255970"/>
                    <a:ext cx="3653940" cy="0"/>
                  </a:xfrm>
                  <a:prstGeom prst="lin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6" name="Straight Connector 475"/>
                  <p:cNvCxnSpPr/>
                  <p:nvPr/>
                </p:nvCxnSpPr>
                <p:spPr>
                  <a:xfrm>
                    <a:off x="3354020" y="4951475"/>
                    <a:ext cx="3653940" cy="576"/>
                  </a:xfrm>
                  <a:prstGeom prst="line">
                    <a:avLst/>
                  </a:prstGeom>
                  <a:grpFill/>
                  <a:ln w="19050"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7" name="Straight Connector 476"/>
                  <p:cNvCxnSpPr/>
                  <p:nvPr/>
                </p:nvCxnSpPr>
                <p:spPr>
                  <a:xfrm flipH="1">
                    <a:off x="5164551" y="3138209"/>
                    <a:ext cx="16439" cy="3640236"/>
                  </a:xfrm>
                  <a:prstGeom prst="line">
                    <a:avLst/>
                  </a:prstGeom>
                  <a:grpFill/>
                  <a:ln w="19050"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8" name="Straight Connector 477"/>
                  <p:cNvCxnSpPr/>
                  <p:nvPr/>
                </p:nvCxnSpPr>
                <p:spPr>
                  <a:xfrm>
                    <a:off x="3963010" y="3124505"/>
                    <a:ext cx="0" cy="3638871"/>
                  </a:xfrm>
                  <a:prstGeom prst="lin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9" name="Straight Connector 478"/>
                  <p:cNvCxnSpPr/>
                  <p:nvPr/>
                </p:nvCxnSpPr>
                <p:spPr>
                  <a:xfrm>
                    <a:off x="4267505" y="3139574"/>
                    <a:ext cx="0" cy="3638871"/>
                  </a:xfrm>
                  <a:prstGeom prst="lin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0" name="Straight Connector 479"/>
                  <p:cNvCxnSpPr/>
                  <p:nvPr/>
                </p:nvCxnSpPr>
                <p:spPr>
                  <a:xfrm>
                    <a:off x="4572000" y="3139574"/>
                    <a:ext cx="0" cy="3638871"/>
                  </a:xfrm>
                  <a:prstGeom prst="lin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1" name="Straight Connector 480"/>
                  <p:cNvCxnSpPr/>
                  <p:nvPr/>
                </p:nvCxnSpPr>
                <p:spPr>
                  <a:xfrm>
                    <a:off x="4876495" y="3139574"/>
                    <a:ext cx="0" cy="3638871"/>
                  </a:xfrm>
                  <a:prstGeom prst="lin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2" name="Straight Connector 481"/>
                  <p:cNvCxnSpPr/>
                  <p:nvPr/>
                </p:nvCxnSpPr>
                <p:spPr>
                  <a:xfrm>
                    <a:off x="5485485" y="3139574"/>
                    <a:ext cx="0" cy="3638871"/>
                  </a:xfrm>
                  <a:prstGeom prst="lin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3" name="Straight Connector 482"/>
                  <p:cNvCxnSpPr/>
                  <p:nvPr/>
                </p:nvCxnSpPr>
                <p:spPr>
                  <a:xfrm>
                    <a:off x="5789980" y="3139574"/>
                    <a:ext cx="0" cy="3638871"/>
                  </a:xfrm>
                  <a:prstGeom prst="lin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4" name="Straight Connector 483"/>
                  <p:cNvCxnSpPr/>
                  <p:nvPr/>
                </p:nvCxnSpPr>
                <p:spPr>
                  <a:xfrm>
                    <a:off x="6094475" y="3139574"/>
                    <a:ext cx="0" cy="3638871"/>
                  </a:xfrm>
                  <a:prstGeom prst="lin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5" name="Straight Connector 484"/>
                  <p:cNvCxnSpPr/>
                  <p:nvPr/>
                </p:nvCxnSpPr>
                <p:spPr>
                  <a:xfrm>
                    <a:off x="6398970" y="3139574"/>
                    <a:ext cx="0" cy="3638871"/>
                  </a:xfrm>
                  <a:prstGeom prst="lin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6" name="Straight Connector 485"/>
                  <p:cNvCxnSpPr/>
                  <p:nvPr/>
                </p:nvCxnSpPr>
                <p:spPr>
                  <a:xfrm>
                    <a:off x="3354020" y="6169455"/>
                    <a:ext cx="3678854" cy="0"/>
                  </a:xfrm>
                  <a:prstGeom prst="lin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7" name="Straight Connector 486"/>
                  <p:cNvCxnSpPr/>
                  <p:nvPr/>
                </p:nvCxnSpPr>
                <p:spPr>
                  <a:xfrm>
                    <a:off x="3354020" y="6473950"/>
                    <a:ext cx="3678854" cy="0"/>
                  </a:xfrm>
                  <a:prstGeom prst="lin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8" name="Straight Connector 487"/>
                  <p:cNvCxnSpPr/>
                  <p:nvPr/>
                </p:nvCxnSpPr>
                <p:spPr>
                  <a:xfrm>
                    <a:off x="3354020" y="4037990"/>
                    <a:ext cx="3653940" cy="0"/>
                  </a:xfrm>
                  <a:prstGeom prst="lin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9" name="Straight Connector 488"/>
                  <p:cNvCxnSpPr/>
                  <p:nvPr/>
                </p:nvCxnSpPr>
                <p:spPr>
                  <a:xfrm>
                    <a:off x="3358234" y="3733495"/>
                    <a:ext cx="3649726" cy="0"/>
                  </a:xfrm>
                  <a:prstGeom prst="lin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0" name="Straight Connector 489"/>
                  <p:cNvCxnSpPr/>
                  <p:nvPr/>
                </p:nvCxnSpPr>
                <p:spPr>
                  <a:xfrm>
                    <a:off x="3354020" y="3429000"/>
                    <a:ext cx="3653940" cy="0"/>
                  </a:xfrm>
                  <a:prstGeom prst="lin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1" name="Straight Connector 490"/>
                  <p:cNvCxnSpPr/>
                  <p:nvPr/>
                </p:nvCxnSpPr>
                <p:spPr>
                  <a:xfrm>
                    <a:off x="3354020" y="4342485"/>
                    <a:ext cx="3678854" cy="0"/>
                  </a:xfrm>
                  <a:prstGeom prst="lin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2" name="Straight Connector 491"/>
                  <p:cNvCxnSpPr/>
                  <p:nvPr/>
                </p:nvCxnSpPr>
                <p:spPr>
                  <a:xfrm>
                    <a:off x="3354020" y="4646980"/>
                    <a:ext cx="3678854" cy="0"/>
                  </a:xfrm>
                  <a:prstGeom prst="lin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3" name="Straight Connector 492"/>
                  <p:cNvCxnSpPr/>
                  <p:nvPr/>
                </p:nvCxnSpPr>
                <p:spPr>
                  <a:xfrm>
                    <a:off x="6703465" y="3124505"/>
                    <a:ext cx="0" cy="3638871"/>
                  </a:xfrm>
                  <a:prstGeom prst="lin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4" name="Straight Connector 493"/>
                  <p:cNvCxnSpPr/>
                  <p:nvPr/>
                </p:nvCxnSpPr>
                <p:spPr>
                  <a:xfrm>
                    <a:off x="3658515" y="3124505"/>
                    <a:ext cx="0" cy="3638871"/>
                  </a:xfrm>
                  <a:prstGeom prst="lin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02" name="Group 301"/>
                <p:cNvGrpSpPr/>
                <p:nvPr/>
              </p:nvGrpSpPr>
              <p:grpSpPr>
                <a:xfrm>
                  <a:off x="1831545" y="3392047"/>
                  <a:ext cx="2777407" cy="2777408"/>
                  <a:chOff x="3354020" y="3078786"/>
                  <a:chExt cx="3699659" cy="3699659"/>
                </a:xfrm>
                <a:grpFill/>
              </p:grpSpPr>
              <p:sp>
                <p:nvSpPr>
                  <p:cNvPr id="303" name="Oval 302"/>
                  <p:cNvSpPr/>
                  <p:nvPr/>
                </p:nvSpPr>
                <p:spPr>
                  <a:xfrm>
                    <a:off x="3658515" y="3383281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04" name="Oval 303"/>
                  <p:cNvSpPr/>
                  <p:nvPr/>
                </p:nvSpPr>
                <p:spPr>
                  <a:xfrm>
                    <a:off x="3963010" y="3383281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05" name="Oval 304"/>
                  <p:cNvSpPr/>
                  <p:nvPr/>
                </p:nvSpPr>
                <p:spPr>
                  <a:xfrm>
                    <a:off x="4267505" y="3383281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06" name="Oval 305"/>
                  <p:cNvSpPr/>
                  <p:nvPr/>
                </p:nvSpPr>
                <p:spPr>
                  <a:xfrm>
                    <a:off x="4572000" y="3383281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07" name="Oval 306"/>
                  <p:cNvSpPr/>
                  <p:nvPr/>
                </p:nvSpPr>
                <p:spPr>
                  <a:xfrm>
                    <a:off x="4876495" y="3383281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08" name="Oval 307"/>
                  <p:cNvSpPr/>
                  <p:nvPr/>
                </p:nvSpPr>
                <p:spPr>
                  <a:xfrm>
                    <a:off x="5180990" y="3383281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09" name="Oval 308"/>
                  <p:cNvSpPr/>
                  <p:nvPr/>
                </p:nvSpPr>
                <p:spPr>
                  <a:xfrm>
                    <a:off x="5485485" y="3383281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10" name="Oval 309"/>
                  <p:cNvSpPr/>
                  <p:nvPr/>
                </p:nvSpPr>
                <p:spPr>
                  <a:xfrm>
                    <a:off x="5789980" y="3383281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11" name="Oval 310"/>
                  <p:cNvSpPr/>
                  <p:nvPr/>
                </p:nvSpPr>
                <p:spPr>
                  <a:xfrm>
                    <a:off x="6094475" y="3383281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12" name="Oval 311"/>
                  <p:cNvSpPr/>
                  <p:nvPr/>
                </p:nvSpPr>
                <p:spPr>
                  <a:xfrm>
                    <a:off x="6398970" y="3383281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13" name="Oval 312"/>
                  <p:cNvSpPr/>
                  <p:nvPr/>
                </p:nvSpPr>
                <p:spPr>
                  <a:xfrm>
                    <a:off x="6703465" y="3383281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14" name="Oval 313"/>
                  <p:cNvSpPr/>
                  <p:nvPr/>
                </p:nvSpPr>
                <p:spPr>
                  <a:xfrm>
                    <a:off x="3658515" y="3687776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15" name="Oval 314"/>
                  <p:cNvSpPr/>
                  <p:nvPr/>
                </p:nvSpPr>
                <p:spPr>
                  <a:xfrm>
                    <a:off x="3963010" y="3687776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16" name="Oval 315"/>
                  <p:cNvSpPr/>
                  <p:nvPr/>
                </p:nvSpPr>
                <p:spPr>
                  <a:xfrm>
                    <a:off x="4267505" y="3687776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17" name="Oval 316"/>
                  <p:cNvSpPr/>
                  <p:nvPr/>
                </p:nvSpPr>
                <p:spPr>
                  <a:xfrm>
                    <a:off x="4572000" y="3687776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18" name="Oval 317"/>
                  <p:cNvSpPr/>
                  <p:nvPr/>
                </p:nvSpPr>
                <p:spPr>
                  <a:xfrm>
                    <a:off x="4876495" y="3687776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19" name="Oval 318"/>
                  <p:cNvSpPr/>
                  <p:nvPr/>
                </p:nvSpPr>
                <p:spPr>
                  <a:xfrm>
                    <a:off x="5180990" y="3687776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20" name="Oval 319"/>
                  <p:cNvSpPr/>
                  <p:nvPr/>
                </p:nvSpPr>
                <p:spPr>
                  <a:xfrm>
                    <a:off x="5485485" y="3687776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21" name="Oval 320"/>
                  <p:cNvSpPr/>
                  <p:nvPr/>
                </p:nvSpPr>
                <p:spPr>
                  <a:xfrm>
                    <a:off x="5789980" y="3687776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22" name="Oval 321"/>
                  <p:cNvSpPr/>
                  <p:nvPr/>
                </p:nvSpPr>
                <p:spPr>
                  <a:xfrm>
                    <a:off x="6094475" y="3687776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23" name="Oval 322"/>
                  <p:cNvSpPr/>
                  <p:nvPr/>
                </p:nvSpPr>
                <p:spPr>
                  <a:xfrm>
                    <a:off x="6398970" y="3687776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24" name="Oval 323"/>
                  <p:cNvSpPr/>
                  <p:nvPr/>
                </p:nvSpPr>
                <p:spPr>
                  <a:xfrm>
                    <a:off x="6703465" y="3687776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25" name="Oval 324"/>
                  <p:cNvSpPr/>
                  <p:nvPr/>
                </p:nvSpPr>
                <p:spPr>
                  <a:xfrm>
                    <a:off x="3658515" y="3992271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26" name="Oval 325"/>
                  <p:cNvSpPr/>
                  <p:nvPr/>
                </p:nvSpPr>
                <p:spPr>
                  <a:xfrm>
                    <a:off x="3963010" y="3992271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27" name="Oval 326"/>
                  <p:cNvSpPr/>
                  <p:nvPr/>
                </p:nvSpPr>
                <p:spPr>
                  <a:xfrm>
                    <a:off x="4267505" y="3992271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28" name="Oval 327"/>
                  <p:cNvSpPr/>
                  <p:nvPr/>
                </p:nvSpPr>
                <p:spPr>
                  <a:xfrm>
                    <a:off x="4572000" y="3992271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29" name="Oval 328"/>
                  <p:cNvSpPr/>
                  <p:nvPr/>
                </p:nvSpPr>
                <p:spPr>
                  <a:xfrm>
                    <a:off x="4876495" y="3992271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30" name="Oval 329"/>
                  <p:cNvSpPr/>
                  <p:nvPr/>
                </p:nvSpPr>
                <p:spPr>
                  <a:xfrm>
                    <a:off x="5180990" y="3992271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31" name="Oval 330"/>
                  <p:cNvSpPr/>
                  <p:nvPr/>
                </p:nvSpPr>
                <p:spPr>
                  <a:xfrm>
                    <a:off x="5485485" y="3992271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32" name="Oval 331"/>
                  <p:cNvSpPr/>
                  <p:nvPr/>
                </p:nvSpPr>
                <p:spPr>
                  <a:xfrm>
                    <a:off x="5789980" y="3992271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33" name="Oval 332"/>
                  <p:cNvSpPr/>
                  <p:nvPr/>
                </p:nvSpPr>
                <p:spPr>
                  <a:xfrm>
                    <a:off x="6094475" y="3992271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34" name="Oval 333"/>
                  <p:cNvSpPr/>
                  <p:nvPr/>
                </p:nvSpPr>
                <p:spPr>
                  <a:xfrm>
                    <a:off x="6398970" y="3992271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35" name="Oval 334"/>
                  <p:cNvSpPr/>
                  <p:nvPr/>
                </p:nvSpPr>
                <p:spPr>
                  <a:xfrm>
                    <a:off x="6703465" y="3992271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36" name="Oval 335"/>
                  <p:cNvSpPr/>
                  <p:nvPr/>
                </p:nvSpPr>
                <p:spPr>
                  <a:xfrm>
                    <a:off x="3658515" y="4296766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37" name="Oval 336"/>
                  <p:cNvSpPr/>
                  <p:nvPr/>
                </p:nvSpPr>
                <p:spPr>
                  <a:xfrm>
                    <a:off x="3963010" y="4296766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38" name="Oval 337"/>
                  <p:cNvSpPr/>
                  <p:nvPr/>
                </p:nvSpPr>
                <p:spPr>
                  <a:xfrm>
                    <a:off x="4267505" y="4296766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39" name="Oval 338"/>
                  <p:cNvSpPr/>
                  <p:nvPr/>
                </p:nvSpPr>
                <p:spPr>
                  <a:xfrm>
                    <a:off x="4572000" y="4296766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40" name="Oval 339"/>
                  <p:cNvSpPr/>
                  <p:nvPr/>
                </p:nvSpPr>
                <p:spPr>
                  <a:xfrm>
                    <a:off x="4876495" y="4296766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41" name="Oval 340"/>
                  <p:cNvSpPr/>
                  <p:nvPr/>
                </p:nvSpPr>
                <p:spPr>
                  <a:xfrm>
                    <a:off x="5180990" y="4296766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42" name="Oval 341"/>
                  <p:cNvSpPr/>
                  <p:nvPr/>
                </p:nvSpPr>
                <p:spPr>
                  <a:xfrm>
                    <a:off x="5485485" y="4296766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43" name="Oval 342"/>
                  <p:cNvSpPr/>
                  <p:nvPr/>
                </p:nvSpPr>
                <p:spPr>
                  <a:xfrm>
                    <a:off x="5789980" y="4296766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44" name="Oval 343"/>
                  <p:cNvSpPr/>
                  <p:nvPr/>
                </p:nvSpPr>
                <p:spPr>
                  <a:xfrm>
                    <a:off x="6094475" y="4296766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45" name="Oval 344"/>
                  <p:cNvSpPr/>
                  <p:nvPr/>
                </p:nvSpPr>
                <p:spPr>
                  <a:xfrm>
                    <a:off x="6398970" y="4296766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46" name="Oval 345"/>
                  <p:cNvSpPr/>
                  <p:nvPr/>
                </p:nvSpPr>
                <p:spPr>
                  <a:xfrm>
                    <a:off x="6703465" y="4296766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47" name="Oval 346"/>
                  <p:cNvSpPr/>
                  <p:nvPr/>
                </p:nvSpPr>
                <p:spPr>
                  <a:xfrm>
                    <a:off x="3658515" y="4601261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48" name="Oval 347"/>
                  <p:cNvSpPr/>
                  <p:nvPr/>
                </p:nvSpPr>
                <p:spPr>
                  <a:xfrm>
                    <a:off x="3963010" y="4601261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49" name="Oval 348"/>
                  <p:cNvSpPr/>
                  <p:nvPr/>
                </p:nvSpPr>
                <p:spPr>
                  <a:xfrm>
                    <a:off x="4267505" y="4601261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50" name="Oval 349"/>
                  <p:cNvSpPr/>
                  <p:nvPr/>
                </p:nvSpPr>
                <p:spPr>
                  <a:xfrm>
                    <a:off x="4572000" y="4601261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51" name="Oval 350"/>
                  <p:cNvSpPr/>
                  <p:nvPr/>
                </p:nvSpPr>
                <p:spPr>
                  <a:xfrm>
                    <a:off x="4876495" y="4601261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52" name="Oval 351"/>
                  <p:cNvSpPr/>
                  <p:nvPr/>
                </p:nvSpPr>
                <p:spPr>
                  <a:xfrm>
                    <a:off x="5180990" y="4601261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53" name="Oval 352"/>
                  <p:cNvSpPr/>
                  <p:nvPr/>
                </p:nvSpPr>
                <p:spPr>
                  <a:xfrm>
                    <a:off x="5485485" y="4601261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54" name="Oval 353"/>
                  <p:cNvSpPr/>
                  <p:nvPr/>
                </p:nvSpPr>
                <p:spPr>
                  <a:xfrm>
                    <a:off x="5789980" y="4601261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55" name="Oval 354"/>
                  <p:cNvSpPr/>
                  <p:nvPr/>
                </p:nvSpPr>
                <p:spPr>
                  <a:xfrm>
                    <a:off x="6094475" y="4601261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56" name="Oval 355"/>
                  <p:cNvSpPr/>
                  <p:nvPr/>
                </p:nvSpPr>
                <p:spPr>
                  <a:xfrm>
                    <a:off x="6398970" y="4601261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57" name="Oval 356"/>
                  <p:cNvSpPr/>
                  <p:nvPr/>
                </p:nvSpPr>
                <p:spPr>
                  <a:xfrm>
                    <a:off x="6703465" y="4601261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58" name="Oval 357"/>
                  <p:cNvSpPr/>
                  <p:nvPr/>
                </p:nvSpPr>
                <p:spPr>
                  <a:xfrm>
                    <a:off x="3658515" y="4905756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59" name="Oval 358"/>
                  <p:cNvSpPr/>
                  <p:nvPr/>
                </p:nvSpPr>
                <p:spPr>
                  <a:xfrm>
                    <a:off x="3963010" y="4905756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60" name="Oval 359"/>
                  <p:cNvSpPr/>
                  <p:nvPr/>
                </p:nvSpPr>
                <p:spPr>
                  <a:xfrm>
                    <a:off x="4267505" y="4905756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61" name="Oval 360"/>
                  <p:cNvSpPr/>
                  <p:nvPr/>
                </p:nvSpPr>
                <p:spPr>
                  <a:xfrm>
                    <a:off x="4572000" y="4905756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62" name="Oval 361"/>
                  <p:cNvSpPr/>
                  <p:nvPr/>
                </p:nvSpPr>
                <p:spPr>
                  <a:xfrm>
                    <a:off x="4876495" y="4905756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63" name="Oval 362"/>
                  <p:cNvSpPr/>
                  <p:nvPr/>
                </p:nvSpPr>
                <p:spPr>
                  <a:xfrm>
                    <a:off x="5180990" y="4905756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64" name="Oval 363"/>
                  <p:cNvSpPr/>
                  <p:nvPr/>
                </p:nvSpPr>
                <p:spPr>
                  <a:xfrm>
                    <a:off x="5485485" y="4905756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65" name="Oval 364"/>
                  <p:cNvSpPr/>
                  <p:nvPr/>
                </p:nvSpPr>
                <p:spPr>
                  <a:xfrm>
                    <a:off x="5789980" y="4905756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66" name="Oval 365"/>
                  <p:cNvSpPr/>
                  <p:nvPr/>
                </p:nvSpPr>
                <p:spPr>
                  <a:xfrm>
                    <a:off x="6094475" y="4905756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67" name="Oval 366"/>
                  <p:cNvSpPr/>
                  <p:nvPr/>
                </p:nvSpPr>
                <p:spPr>
                  <a:xfrm>
                    <a:off x="6398970" y="4905756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68" name="Oval 367"/>
                  <p:cNvSpPr/>
                  <p:nvPr/>
                </p:nvSpPr>
                <p:spPr>
                  <a:xfrm>
                    <a:off x="6703465" y="4905756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69" name="Oval 368"/>
                  <p:cNvSpPr/>
                  <p:nvPr/>
                </p:nvSpPr>
                <p:spPr>
                  <a:xfrm>
                    <a:off x="3658515" y="5210251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70" name="Oval 369"/>
                  <p:cNvSpPr/>
                  <p:nvPr/>
                </p:nvSpPr>
                <p:spPr>
                  <a:xfrm>
                    <a:off x="3963010" y="5210251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71" name="Oval 370"/>
                  <p:cNvSpPr/>
                  <p:nvPr/>
                </p:nvSpPr>
                <p:spPr>
                  <a:xfrm>
                    <a:off x="4267505" y="5210251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72" name="Oval 371"/>
                  <p:cNvSpPr/>
                  <p:nvPr/>
                </p:nvSpPr>
                <p:spPr>
                  <a:xfrm>
                    <a:off x="4572000" y="5210251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73" name="Oval 372"/>
                  <p:cNvSpPr/>
                  <p:nvPr/>
                </p:nvSpPr>
                <p:spPr>
                  <a:xfrm>
                    <a:off x="4876495" y="5210251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74" name="Oval 373"/>
                  <p:cNvSpPr/>
                  <p:nvPr/>
                </p:nvSpPr>
                <p:spPr>
                  <a:xfrm>
                    <a:off x="5180990" y="5210251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75" name="Oval 374"/>
                  <p:cNvSpPr/>
                  <p:nvPr/>
                </p:nvSpPr>
                <p:spPr>
                  <a:xfrm>
                    <a:off x="5485485" y="5210251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76" name="Oval 375"/>
                  <p:cNvSpPr/>
                  <p:nvPr/>
                </p:nvSpPr>
                <p:spPr>
                  <a:xfrm>
                    <a:off x="5789980" y="5210251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77" name="Oval 376"/>
                  <p:cNvSpPr/>
                  <p:nvPr/>
                </p:nvSpPr>
                <p:spPr>
                  <a:xfrm>
                    <a:off x="6094475" y="5210251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78" name="Oval 377"/>
                  <p:cNvSpPr/>
                  <p:nvPr/>
                </p:nvSpPr>
                <p:spPr>
                  <a:xfrm>
                    <a:off x="6398970" y="5210251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79" name="Oval 378"/>
                  <p:cNvSpPr/>
                  <p:nvPr/>
                </p:nvSpPr>
                <p:spPr>
                  <a:xfrm>
                    <a:off x="6703465" y="5210251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80" name="Oval 379"/>
                  <p:cNvSpPr/>
                  <p:nvPr/>
                </p:nvSpPr>
                <p:spPr>
                  <a:xfrm>
                    <a:off x="3658515" y="5514746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81" name="Oval 380"/>
                  <p:cNvSpPr/>
                  <p:nvPr/>
                </p:nvSpPr>
                <p:spPr>
                  <a:xfrm>
                    <a:off x="3963010" y="5514746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82" name="Oval 381"/>
                  <p:cNvSpPr/>
                  <p:nvPr/>
                </p:nvSpPr>
                <p:spPr>
                  <a:xfrm>
                    <a:off x="4267505" y="5514746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83" name="Oval 382"/>
                  <p:cNvSpPr/>
                  <p:nvPr/>
                </p:nvSpPr>
                <p:spPr>
                  <a:xfrm>
                    <a:off x="4572000" y="5514746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84" name="Oval 383"/>
                  <p:cNvSpPr/>
                  <p:nvPr/>
                </p:nvSpPr>
                <p:spPr>
                  <a:xfrm>
                    <a:off x="4876495" y="5514746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85" name="Oval 384"/>
                  <p:cNvSpPr/>
                  <p:nvPr/>
                </p:nvSpPr>
                <p:spPr>
                  <a:xfrm>
                    <a:off x="5180990" y="5514746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86" name="Oval 385"/>
                  <p:cNvSpPr/>
                  <p:nvPr/>
                </p:nvSpPr>
                <p:spPr>
                  <a:xfrm>
                    <a:off x="5485485" y="5514746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87" name="Oval 386"/>
                  <p:cNvSpPr/>
                  <p:nvPr/>
                </p:nvSpPr>
                <p:spPr>
                  <a:xfrm>
                    <a:off x="5789980" y="5514746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88" name="Oval 387"/>
                  <p:cNvSpPr/>
                  <p:nvPr/>
                </p:nvSpPr>
                <p:spPr>
                  <a:xfrm>
                    <a:off x="6094475" y="5514746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89" name="Oval 388"/>
                  <p:cNvSpPr/>
                  <p:nvPr/>
                </p:nvSpPr>
                <p:spPr>
                  <a:xfrm>
                    <a:off x="6398970" y="5514746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90" name="Oval 389"/>
                  <p:cNvSpPr/>
                  <p:nvPr/>
                </p:nvSpPr>
                <p:spPr>
                  <a:xfrm>
                    <a:off x="6703465" y="5514746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91" name="Oval 390"/>
                  <p:cNvSpPr/>
                  <p:nvPr/>
                </p:nvSpPr>
                <p:spPr>
                  <a:xfrm>
                    <a:off x="3658515" y="5819241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92" name="Oval 391"/>
                  <p:cNvSpPr/>
                  <p:nvPr/>
                </p:nvSpPr>
                <p:spPr>
                  <a:xfrm>
                    <a:off x="3963010" y="5819241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93" name="Oval 392"/>
                  <p:cNvSpPr/>
                  <p:nvPr/>
                </p:nvSpPr>
                <p:spPr>
                  <a:xfrm>
                    <a:off x="4267505" y="5819241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94" name="Oval 393"/>
                  <p:cNvSpPr/>
                  <p:nvPr/>
                </p:nvSpPr>
                <p:spPr>
                  <a:xfrm>
                    <a:off x="4572000" y="5819241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95" name="Oval 394"/>
                  <p:cNvSpPr/>
                  <p:nvPr/>
                </p:nvSpPr>
                <p:spPr>
                  <a:xfrm>
                    <a:off x="4876495" y="5819241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96" name="Oval 395"/>
                  <p:cNvSpPr/>
                  <p:nvPr/>
                </p:nvSpPr>
                <p:spPr>
                  <a:xfrm>
                    <a:off x="5180990" y="5819241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97" name="Oval 396"/>
                  <p:cNvSpPr/>
                  <p:nvPr/>
                </p:nvSpPr>
                <p:spPr>
                  <a:xfrm>
                    <a:off x="5485485" y="5819241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98" name="Oval 397"/>
                  <p:cNvSpPr/>
                  <p:nvPr/>
                </p:nvSpPr>
                <p:spPr>
                  <a:xfrm>
                    <a:off x="5789980" y="5819241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99" name="Oval 398"/>
                  <p:cNvSpPr/>
                  <p:nvPr/>
                </p:nvSpPr>
                <p:spPr>
                  <a:xfrm>
                    <a:off x="6094475" y="5819241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00" name="Oval 399"/>
                  <p:cNvSpPr/>
                  <p:nvPr/>
                </p:nvSpPr>
                <p:spPr>
                  <a:xfrm>
                    <a:off x="6398970" y="5819241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01" name="Oval 400"/>
                  <p:cNvSpPr/>
                  <p:nvPr/>
                </p:nvSpPr>
                <p:spPr>
                  <a:xfrm>
                    <a:off x="6703465" y="5819241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02" name="Oval 401"/>
                  <p:cNvSpPr/>
                  <p:nvPr/>
                </p:nvSpPr>
                <p:spPr>
                  <a:xfrm>
                    <a:off x="3658515" y="6123736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03" name="Oval 402"/>
                  <p:cNvSpPr/>
                  <p:nvPr/>
                </p:nvSpPr>
                <p:spPr>
                  <a:xfrm>
                    <a:off x="3963010" y="6123736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04" name="Oval 403"/>
                  <p:cNvSpPr/>
                  <p:nvPr/>
                </p:nvSpPr>
                <p:spPr>
                  <a:xfrm>
                    <a:off x="4267505" y="6123736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05" name="Oval 404"/>
                  <p:cNvSpPr/>
                  <p:nvPr/>
                </p:nvSpPr>
                <p:spPr>
                  <a:xfrm>
                    <a:off x="4572000" y="6123736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06" name="Oval 405"/>
                  <p:cNvSpPr/>
                  <p:nvPr/>
                </p:nvSpPr>
                <p:spPr>
                  <a:xfrm>
                    <a:off x="4876495" y="6123736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07" name="Oval 406"/>
                  <p:cNvSpPr/>
                  <p:nvPr/>
                </p:nvSpPr>
                <p:spPr>
                  <a:xfrm>
                    <a:off x="5180990" y="6123736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08" name="Oval 407"/>
                  <p:cNvSpPr/>
                  <p:nvPr/>
                </p:nvSpPr>
                <p:spPr>
                  <a:xfrm>
                    <a:off x="5485485" y="6123736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09" name="Oval 408"/>
                  <p:cNvSpPr/>
                  <p:nvPr/>
                </p:nvSpPr>
                <p:spPr>
                  <a:xfrm>
                    <a:off x="5789980" y="6123736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10" name="Oval 409"/>
                  <p:cNvSpPr/>
                  <p:nvPr/>
                </p:nvSpPr>
                <p:spPr>
                  <a:xfrm>
                    <a:off x="6094475" y="6123736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11" name="Oval 410"/>
                  <p:cNvSpPr/>
                  <p:nvPr/>
                </p:nvSpPr>
                <p:spPr>
                  <a:xfrm>
                    <a:off x="6398970" y="6123736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12" name="Oval 411"/>
                  <p:cNvSpPr/>
                  <p:nvPr/>
                </p:nvSpPr>
                <p:spPr>
                  <a:xfrm>
                    <a:off x="6703465" y="6123736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13" name="Oval 412"/>
                  <p:cNvSpPr/>
                  <p:nvPr/>
                </p:nvSpPr>
                <p:spPr>
                  <a:xfrm>
                    <a:off x="3658515" y="6428231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14" name="Oval 413"/>
                  <p:cNvSpPr/>
                  <p:nvPr/>
                </p:nvSpPr>
                <p:spPr>
                  <a:xfrm>
                    <a:off x="3963010" y="6428231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15" name="Oval 414"/>
                  <p:cNvSpPr/>
                  <p:nvPr/>
                </p:nvSpPr>
                <p:spPr>
                  <a:xfrm>
                    <a:off x="4267505" y="6428231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16" name="Oval 415"/>
                  <p:cNvSpPr/>
                  <p:nvPr/>
                </p:nvSpPr>
                <p:spPr>
                  <a:xfrm>
                    <a:off x="4572000" y="6428231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17" name="Oval 416"/>
                  <p:cNvSpPr/>
                  <p:nvPr/>
                </p:nvSpPr>
                <p:spPr>
                  <a:xfrm>
                    <a:off x="4876495" y="6428231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18" name="Oval 417"/>
                  <p:cNvSpPr/>
                  <p:nvPr/>
                </p:nvSpPr>
                <p:spPr>
                  <a:xfrm>
                    <a:off x="5180990" y="6428231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19" name="Oval 418"/>
                  <p:cNvSpPr/>
                  <p:nvPr/>
                </p:nvSpPr>
                <p:spPr>
                  <a:xfrm>
                    <a:off x="5485485" y="6428231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20" name="Oval 419"/>
                  <p:cNvSpPr/>
                  <p:nvPr/>
                </p:nvSpPr>
                <p:spPr>
                  <a:xfrm>
                    <a:off x="5789980" y="6428231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21" name="Oval 420"/>
                  <p:cNvSpPr/>
                  <p:nvPr/>
                </p:nvSpPr>
                <p:spPr>
                  <a:xfrm>
                    <a:off x="6094475" y="6428231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22" name="Oval 421"/>
                  <p:cNvSpPr/>
                  <p:nvPr/>
                </p:nvSpPr>
                <p:spPr>
                  <a:xfrm>
                    <a:off x="6398970" y="6428231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23" name="Oval 422"/>
                  <p:cNvSpPr/>
                  <p:nvPr/>
                </p:nvSpPr>
                <p:spPr>
                  <a:xfrm>
                    <a:off x="6703465" y="6428231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24" name="Oval 423"/>
                  <p:cNvSpPr/>
                  <p:nvPr/>
                </p:nvSpPr>
                <p:spPr>
                  <a:xfrm>
                    <a:off x="3658515" y="3078786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25" name="Oval 424"/>
                  <p:cNvSpPr/>
                  <p:nvPr/>
                </p:nvSpPr>
                <p:spPr>
                  <a:xfrm>
                    <a:off x="3963010" y="3078786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26" name="Oval 425"/>
                  <p:cNvSpPr/>
                  <p:nvPr/>
                </p:nvSpPr>
                <p:spPr>
                  <a:xfrm>
                    <a:off x="4267505" y="3078786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27" name="Oval 426"/>
                  <p:cNvSpPr/>
                  <p:nvPr/>
                </p:nvSpPr>
                <p:spPr>
                  <a:xfrm>
                    <a:off x="4572000" y="3078786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28" name="Oval 427"/>
                  <p:cNvSpPr/>
                  <p:nvPr/>
                </p:nvSpPr>
                <p:spPr>
                  <a:xfrm>
                    <a:off x="4876495" y="3078786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29" name="Oval 428"/>
                  <p:cNvSpPr/>
                  <p:nvPr/>
                </p:nvSpPr>
                <p:spPr>
                  <a:xfrm>
                    <a:off x="5180990" y="3078786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30" name="Oval 429"/>
                  <p:cNvSpPr/>
                  <p:nvPr/>
                </p:nvSpPr>
                <p:spPr>
                  <a:xfrm>
                    <a:off x="5485485" y="3078786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31" name="Oval 430"/>
                  <p:cNvSpPr/>
                  <p:nvPr/>
                </p:nvSpPr>
                <p:spPr>
                  <a:xfrm>
                    <a:off x="5789980" y="3078786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32" name="Oval 431"/>
                  <p:cNvSpPr/>
                  <p:nvPr/>
                </p:nvSpPr>
                <p:spPr>
                  <a:xfrm>
                    <a:off x="6094475" y="3078786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33" name="Oval 432"/>
                  <p:cNvSpPr/>
                  <p:nvPr/>
                </p:nvSpPr>
                <p:spPr>
                  <a:xfrm>
                    <a:off x="6398970" y="3078786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34" name="Oval 433"/>
                  <p:cNvSpPr/>
                  <p:nvPr/>
                </p:nvSpPr>
                <p:spPr>
                  <a:xfrm>
                    <a:off x="6703465" y="3078786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35" name="Oval 434"/>
                  <p:cNvSpPr/>
                  <p:nvPr/>
                </p:nvSpPr>
                <p:spPr>
                  <a:xfrm>
                    <a:off x="3658515" y="6732726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36" name="Oval 435"/>
                  <p:cNvSpPr/>
                  <p:nvPr/>
                </p:nvSpPr>
                <p:spPr>
                  <a:xfrm>
                    <a:off x="3963010" y="6732726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37" name="Oval 436"/>
                  <p:cNvSpPr/>
                  <p:nvPr/>
                </p:nvSpPr>
                <p:spPr>
                  <a:xfrm>
                    <a:off x="4267505" y="6732726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38" name="Oval 437"/>
                  <p:cNvSpPr/>
                  <p:nvPr/>
                </p:nvSpPr>
                <p:spPr>
                  <a:xfrm>
                    <a:off x="4572000" y="6732726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39" name="Oval 438"/>
                  <p:cNvSpPr/>
                  <p:nvPr/>
                </p:nvSpPr>
                <p:spPr>
                  <a:xfrm>
                    <a:off x="4876495" y="6732726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40" name="Oval 439"/>
                  <p:cNvSpPr/>
                  <p:nvPr/>
                </p:nvSpPr>
                <p:spPr>
                  <a:xfrm>
                    <a:off x="5180990" y="6732726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41" name="Oval 440"/>
                  <p:cNvSpPr/>
                  <p:nvPr/>
                </p:nvSpPr>
                <p:spPr>
                  <a:xfrm>
                    <a:off x="5485485" y="6732726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42" name="Oval 441"/>
                  <p:cNvSpPr/>
                  <p:nvPr/>
                </p:nvSpPr>
                <p:spPr>
                  <a:xfrm>
                    <a:off x="5789980" y="6732726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43" name="Oval 442"/>
                  <p:cNvSpPr/>
                  <p:nvPr/>
                </p:nvSpPr>
                <p:spPr>
                  <a:xfrm>
                    <a:off x="6094475" y="6732726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44" name="Oval 443"/>
                  <p:cNvSpPr/>
                  <p:nvPr/>
                </p:nvSpPr>
                <p:spPr>
                  <a:xfrm>
                    <a:off x="6398970" y="6732726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45" name="Oval 444"/>
                  <p:cNvSpPr/>
                  <p:nvPr/>
                </p:nvSpPr>
                <p:spPr>
                  <a:xfrm>
                    <a:off x="6703465" y="6732726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46" name="Oval 445"/>
                  <p:cNvSpPr/>
                  <p:nvPr/>
                </p:nvSpPr>
                <p:spPr>
                  <a:xfrm>
                    <a:off x="7007960" y="3383281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47" name="Oval 446"/>
                  <p:cNvSpPr/>
                  <p:nvPr/>
                </p:nvSpPr>
                <p:spPr>
                  <a:xfrm>
                    <a:off x="7007960" y="3687776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48" name="Oval 447"/>
                  <p:cNvSpPr/>
                  <p:nvPr/>
                </p:nvSpPr>
                <p:spPr>
                  <a:xfrm>
                    <a:off x="7007960" y="3992271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49" name="Oval 448"/>
                  <p:cNvSpPr/>
                  <p:nvPr/>
                </p:nvSpPr>
                <p:spPr>
                  <a:xfrm>
                    <a:off x="7007960" y="4296766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50" name="Oval 449"/>
                  <p:cNvSpPr/>
                  <p:nvPr/>
                </p:nvSpPr>
                <p:spPr>
                  <a:xfrm>
                    <a:off x="7007960" y="4601261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51" name="Oval 450"/>
                  <p:cNvSpPr/>
                  <p:nvPr/>
                </p:nvSpPr>
                <p:spPr>
                  <a:xfrm>
                    <a:off x="7007960" y="4905756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52" name="Oval 451"/>
                  <p:cNvSpPr/>
                  <p:nvPr/>
                </p:nvSpPr>
                <p:spPr>
                  <a:xfrm>
                    <a:off x="7007960" y="5210251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53" name="Oval 452"/>
                  <p:cNvSpPr/>
                  <p:nvPr/>
                </p:nvSpPr>
                <p:spPr>
                  <a:xfrm>
                    <a:off x="7007960" y="5514746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54" name="Oval 453"/>
                  <p:cNvSpPr/>
                  <p:nvPr/>
                </p:nvSpPr>
                <p:spPr>
                  <a:xfrm>
                    <a:off x="7007960" y="5819241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55" name="Oval 454"/>
                  <p:cNvSpPr/>
                  <p:nvPr/>
                </p:nvSpPr>
                <p:spPr>
                  <a:xfrm>
                    <a:off x="7007960" y="6123736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56" name="Oval 455"/>
                  <p:cNvSpPr/>
                  <p:nvPr/>
                </p:nvSpPr>
                <p:spPr>
                  <a:xfrm>
                    <a:off x="7007960" y="6428231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57" name="Oval 456"/>
                  <p:cNvSpPr/>
                  <p:nvPr/>
                </p:nvSpPr>
                <p:spPr>
                  <a:xfrm>
                    <a:off x="7007960" y="3078786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58" name="Oval 457"/>
                  <p:cNvSpPr/>
                  <p:nvPr/>
                </p:nvSpPr>
                <p:spPr>
                  <a:xfrm>
                    <a:off x="7007960" y="6732726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59" name="Oval 458"/>
                  <p:cNvSpPr/>
                  <p:nvPr/>
                </p:nvSpPr>
                <p:spPr>
                  <a:xfrm>
                    <a:off x="3354020" y="3383281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60" name="Oval 459"/>
                  <p:cNvSpPr/>
                  <p:nvPr/>
                </p:nvSpPr>
                <p:spPr>
                  <a:xfrm>
                    <a:off x="3354020" y="3687776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61" name="Oval 460"/>
                  <p:cNvSpPr/>
                  <p:nvPr/>
                </p:nvSpPr>
                <p:spPr>
                  <a:xfrm>
                    <a:off x="3354020" y="3992271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62" name="Oval 461"/>
                  <p:cNvSpPr/>
                  <p:nvPr/>
                </p:nvSpPr>
                <p:spPr>
                  <a:xfrm>
                    <a:off x="3354020" y="4296766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63" name="Oval 462"/>
                  <p:cNvSpPr/>
                  <p:nvPr/>
                </p:nvSpPr>
                <p:spPr>
                  <a:xfrm>
                    <a:off x="3354020" y="4601261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64" name="Oval 463"/>
                  <p:cNvSpPr/>
                  <p:nvPr/>
                </p:nvSpPr>
                <p:spPr>
                  <a:xfrm>
                    <a:off x="3354020" y="4905756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65" name="Oval 464"/>
                  <p:cNvSpPr/>
                  <p:nvPr/>
                </p:nvSpPr>
                <p:spPr>
                  <a:xfrm>
                    <a:off x="3354020" y="5210251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66" name="Oval 465"/>
                  <p:cNvSpPr/>
                  <p:nvPr/>
                </p:nvSpPr>
                <p:spPr>
                  <a:xfrm>
                    <a:off x="3354020" y="5514746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67" name="Oval 466"/>
                  <p:cNvSpPr/>
                  <p:nvPr/>
                </p:nvSpPr>
                <p:spPr>
                  <a:xfrm>
                    <a:off x="3354020" y="5819241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68" name="Oval 467"/>
                  <p:cNvSpPr/>
                  <p:nvPr/>
                </p:nvSpPr>
                <p:spPr>
                  <a:xfrm>
                    <a:off x="3354020" y="6123736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69" name="Oval 468"/>
                  <p:cNvSpPr/>
                  <p:nvPr/>
                </p:nvSpPr>
                <p:spPr>
                  <a:xfrm>
                    <a:off x="3354020" y="6428231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70" name="Oval 469"/>
                  <p:cNvSpPr/>
                  <p:nvPr/>
                </p:nvSpPr>
                <p:spPr>
                  <a:xfrm>
                    <a:off x="3354020" y="3078786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71" name="Oval 470"/>
                  <p:cNvSpPr/>
                  <p:nvPr/>
                </p:nvSpPr>
                <p:spPr>
                  <a:xfrm>
                    <a:off x="3354020" y="6732726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sp>
            <p:nvSpPr>
              <p:cNvPr id="702" name="Frame 701"/>
              <p:cNvSpPr/>
              <p:nvPr/>
            </p:nvSpPr>
            <p:spPr>
              <a:xfrm>
                <a:off x="5693227" y="3611383"/>
                <a:ext cx="1400758" cy="1411192"/>
              </a:xfrm>
              <a:prstGeom prst="frame">
                <a:avLst>
                  <a:gd name="adj1" fmla="val 21549"/>
                </a:avLst>
              </a:prstGeom>
              <a:solidFill>
                <a:schemeClr val="accent5">
                  <a:alpha val="12000"/>
                </a:schemeClr>
              </a:solidFill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pic>
            <p:nvPicPr>
              <p:cNvPr id="703" name="Picture 702"/>
              <p:cNvPicPr>
                <a:picLocks noChangeAspect="1"/>
              </p:cNvPicPr>
              <p:nvPr>
                <p:custDataLst>
                  <p:tags r:id="rId6"/>
                </p:custDataLst>
              </p:nvPr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22446" y="3124505"/>
                <a:ext cx="1116954" cy="413529"/>
              </a:xfrm>
              <a:prstGeom prst="rect">
                <a:avLst/>
              </a:prstGeom>
            </p:spPr>
          </p:pic>
          <p:sp>
            <p:nvSpPr>
              <p:cNvPr id="704" name="Rectangle 703"/>
              <p:cNvSpPr/>
              <p:nvPr/>
            </p:nvSpPr>
            <p:spPr>
              <a:xfrm>
                <a:off x="6002314" y="3892310"/>
                <a:ext cx="805886" cy="820144"/>
              </a:xfrm>
              <a:prstGeom prst="rect">
                <a:avLst/>
              </a:prstGeom>
              <a:solidFill>
                <a:srgbClr val="C00000">
                  <a:alpha val="20000"/>
                </a:srgbClr>
              </a:solidFill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705" name="Picture 704"/>
              <p:cNvPicPr>
                <a:picLocks noChangeAspect="1"/>
              </p:cNvPicPr>
              <p:nvPr>
                <p:custDataLst>
                  <p:tags r:id="rId7"/>
                </p:custDataLst>
              </p:nvPr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00363" y="4100149"/>
                <a:ext cx="381840" cy="444674"/>
              </a:xfrm>
              <a:prstGeom prst="rect">
                <a:avLst/>
              </a:prstGeom>
            </p:spPr>
          </p:pic>
        </p:grpSp>
      </p:grpSp>
      <p:grpSp>
        <p:nvGrpSpPr>
          <p:cNvPr id="2" name="Group 1"/>
          <p:cNvGrpSpPr/>
          <p:nvPr/>
        </p:nvGrpSpPr>
        <p:grpSpPr>
          <a:xfrm>
            <a:off x="1798719" y="1488491"/>
            <a:ext cx="1834162" cy="2284940"/>
            <a:chOff x="1798718" y="2235447"/>
            <a:chExt cx="2430827" cy="3028247"/>
          </a:xfrm>
        </p:grpSpPr>
        <p:grpSp>
          <p:nvGrpSpPr>
            <p:cNvPr id="706" name="Group 705"/>
            <p:cNvGrpSpPr/>
            <p:nvPr/>
          </p:nvGrpSpPr>
          <p:grpSpPr>
            <a:xfrm>
              <a:off x="1798718" y="2240516"/>
              <a:ext cx="2412074" cy="2411330"/>
              <a:chOff x="1831545" y="3392047"/>
              <a:chExt cx="2778264" cy="2777408"/>
            </a:xfrm>
            <a:solidFill>
              <a:schemeClr val="bg2">
                <a:lumMod val="95000"/>
              </a:schemeClr>
            </a:solidFill>
          </p:grpSpPr>
          <p:grpSp>
            <p:nvGrpSpPr>
              <p:cNvPr id="707" name="Group 706"/>
              <p:cNvGrpSpPr/>
              <p:nvPr/>
            </p:nvGrpSpPr>
            <p:grpSpPr>
              <a:xfrm>
                <a:off x="1848020" y="3409894"/>
                <a:ext cx="2761789" cy="2743086"/>
                <a:chOff x="3354020" y="3124505"/>
                <a:chExt cx="3678854" cy="3653940"/>
              </a:xfrm>
              <a:grpFill/>
            </p:grpSpPr>
            <p:sp>
              <p:nvSpPr>
                <p:cNvPr id="878" name="Rectangle 877"/>
                <p:cNvSpPr/>
                <p:nvPr/>
              </p:nvSpPr>
              <p:spPr>
                <a:xfrm>
                  <a:off x="3354020" y="3124505"/>
                  <a:ext cx="3653940" cy="3653940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879" name="Straight Connector 878"/>
                <p:cNvCxnSpPr/>
                <p:nvPr/>
              </p:nvCxnSpPr>
              <p:spPr>
                <a:xfrm>
                  <a:off x="3354020" y="5864960"/>
                  <a:ext cx="3653940" cy="0"/>
                </a:xfrm>
                <a:prstGeom prst="lin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0" name="Straight Connector 879"/>
                <p:cNvCxnSpPr/>
                <p:nvPr/>
              </p:nvCxnSpPr>
              <p:spPr>
                <a:xfrm>
                  <a:off x="3358234" y="5560465"/>
                  <a:ext cx="3649726" cy="0"/>
                </a:xfrm>
                <a:prstGeom prst="lin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1" name="Straight Connector 880"/>
                <p:cNvCxnSpPr/>
                <p:nvPr/>
              </p:nvCxnSpPr>
              <p:spPr>
                <a:xfrm>
                  <a:off x="3354020" y="5255970"/>
                  <a:ext cx="3653940" cy="0"/>
                </a:xfrm>
                <a:prstGeom prst="lin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2" name="Straight Connector 881"/>
                <p:cNvCxnSpPr/>
                <p:nvPr/>
              </p:nvCxnSpPr>
              <p:spPr>
                <a:xfrm>
                  <a:off x="3354020" y="4951475"/>
                  <a:ext cx="3653940" cy="576"/>
                </a:xfrm>
                <a:prstGeom prst="line">
                  <a:avLst/>
                </a:prstGeom>
                <a:grpFill/>
                <a:ln w="19050"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3" name="Straight Connector 882"/>
                <p:cNvCxnSpPr/>
                <p:nvPr/>
              </p:nvCxnSpPr>
              <p:spPr>
                <a:xfrm flipH="1">
                  <a:off x="5164551" y="3138209"/>
                  <a:ext cx="16439" cy="3640236"/>
                </a:xfrm>
                <a:prstGeom prst="line">
                  <a:avLst/>
                </a:prstGeom>
                <a:grpFill/>
                <a:ln w="19050"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4" name="Straight Connector 883"/>
                <p:cNvCxnSpPr/>
                <p:nvPr/>
              </p:nvCxnSpPr>
              <p:spPr>
                <a:xfrm>
                  <a:off x="3963010" y="3124505"/>
                  <a:ext cx="0" cy="3638871"/>
                </a:xfrm>
                <a:prstGeom prst="lin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5" name="Straight Connector 884"/>
                <p:cNvCxnSpPr/>
                <p:nvPr/>
              </p:nvCxnSpPr>
              <p:spPr>
                <a:xfrm>
                  <a:off x="4267505" y="3139574"/>
                  <a:ext cx="0" cy="3638871"/>
                </a:xfrm>
                <a:prstGeom prst="lin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6" name="Straight Connector 885"/>
                <p:cNvCxnSpPr/>
                <p:nvPr/>
              </p:nvCxnSpPr>
              <p:spPr>
                <a:xfrm>
                  <a:off x="4572000" y="3139574"/>
                  <a:ext cx="0" cy="3638871"/>
                </a:xfrm>
                <a:prstGeom prst="lin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7" name="Straight Connector 886"/>
                <p:cNvCxnSpPr/>
                <p:nvPr/>
              </p:nvCxnSpPr>
              <p:spPr>
                <a:xfrm>
                  <a:off x="4876495" y="3139574"/>
                  <a:ext cx="0" cy="3638871"/>
                </a:xfrm>
                <a:prstGeom prst="lin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8" name="Straight Connector 887"/>
                <p:cNvCxnSpPr/>
                <p:nvPr/>
              </p:nvCxnSpPr>
              <p:spPr>
                <a:xfrm>
                  <a:off x="5485485" y="3139574"/>
                  <a:ext cx="0" cy="3638871"/>
                </a:xfrm>
                <a:prstGeom prst="lin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9" name="Straight Connector 888"/>
                <p:cNvCxnSpPr/>
                <p:nvPr/>
              </p:nvCxnSpPr>
              <p:spPr>
                <a:xfrm>
                  <a:off x="5789980" y="3139574"/>
                  <a:ext cx="0" cy="3638871"/>
                </a:xfrm>
                <a:prstGeom prst="lin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0" name="Straight Connector 889"/>
                <p:cNvCxnSpPr/>
                <p:nvPr/>
              </p:nvCxnSpPr>
              <p:spPr>
                <a:xfrm>
                  <a:off x="6094475" y="3139574"/>
                  <a:ext cx="0" cy="3638871"/>
                </a:xfrm>
                <a:prstGeom prst="lin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1" name="Straight Connector 890"/>
                <p:cNvCxnSpPr/>
                <p:nvPr/>
              </p:nvCxnSpPr>
              <p:spPr>
                <a:xfrm>
                  <a:off x="6398970" y="3139574"/>
                  <a:ext cx="0" cy="3638871"/>
                </a:xfrm>
                <a:prstGeom prst="lin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2" name="Straight Connector 891"/>
                <p:cNvCxnSpPr/>
                <p:nvPr/>
              </p:nvCxnSpPr>
              <p:spPr>
                <a:xfrm>
                  <a:off x="3354020" y="6169455"/>
                  <a:ext cx="3678854" cy="0"/>
                </a:xfrm>
                <a:prstGeom prst="lin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3" name="Straight Connector 892"/>
                <p:cNvCxnSpPr/>
                <p:nvPr/>
              </p:nvCxnSpPr>
              <p:spPr>
                <a:xfrm>
                  <a:off x="3354020" y="6473950"/>
                  <a:ext cx="3678854" cy="0"/>
                </a:xfrm>
                <a:prstGeom prst="lin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4" name="Straight Connector 893"/>
                <p:cNvCxnSpPr/>
                <p:nvPr/>
              </p:nvCxnSpPr>
              <p:spPr>
                <a:xfrm>
                  <a:off x="3354020" y="4037990"/>
                  <a:ext cx="3653940" cy="0"/>
                </a:xfrm>
                <a:prstGeom prst="lin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5" name="Straight Connector 894"/>
                <p:cNvCxnSpPr/>
                <p:nvPr/>
              </p:nvCxnSpPr>
              <p:spPr>
                <a:xfrm>
                  <a:off x="3358234" y="3733495"/>
                  <a:ext cx="3649726" cy="0"/>
                </a:xfrm>
                <a:prstGeom prst="lin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6" name="Straight Connector 895"/>
                <p:cNvCxnSpPr/>
                <p:nvPr/>
              </p:nvCxnSpPr>
              <p:spPr>
                <a:xfrm>
                  <a:off x="3354020" y="3429000"/>
                  <a:ext cx="3653940" cy="0"/>
                </a:xfrm>
                <a:prstGeom prst="lin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7" name="Straight Connector 896"/>
                <p:cNvCxnSpPr/>
                <p:nvPr/>
              </p:nvCxnSpPr>
              <p:spPr>
                <a:xfrm>
                  <a:off x="3354020" y="4342485"/>
                  <a:ext cx="3678854" cy="0"/>
                </a:xfrm>
                <a:prstGeom prst="lin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8" name="Straight Connector 897"/>
                <p:cNvCxnSpPr/>
                <p:nvPr/>
              </p:nvCxnSpPr>
              <p:spPr>
                <a:xfrm>
                  <a:off x="3354020" y="4646980"/>
                  <a:ext cx="3678854" cy="0"/>
                </a:xfrm>
                <a:prstGeom prst="lin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9" name="Straight Connector 898"/>
                <p:cNvCxnSpPr/>
                <p:nvPr/>
              </p:nvCxnSpPr>
              <p:spPr>
                <a:xfrm>
                  <a:off x="6703465" y="3124505"/>
                  <a:ext cx="0" cy="3638871"/>
                </a:xfrm>
                <a:prstGeom prst="lin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00" name="Straight Connector 899"/>
                <p:cNvCxnSpPr/>
                <p:nvPr/>
              </p:nvCxnSpPr>
              <p:spPr>
                <a:xfrm>
                  <a:off x="3658515" y="3124505"/>
                  <a:ext cx="0" cy="3638871"/>
                </a:xfrm>
                <a:prstGeom prst="lin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08" name="Group 707"/>
              <p:cNvGrpSpPr/>
              <p:nvPr/>
            </p:nvGrpSpPr>
            <p:grpSpPr>
              <a:xfrm>
                <a:off x="1831545" y="3392047"/>
                <a:ext cx="2777407" cy="2777408"/>
                <a:chOff x="3354020" y="3078786"/>
                <a:chExt cx="3699659" cy="3699659"/>
              </a:xfrm>
              <a:grpFill/>
            </p:grpSpPr>
            <p:sp>
              <p:nvSpPr>
                <p:cNvPr id="709" name="Oval 708"/>
                <p:cNvSpPr/>
                <p:nvPr/>
              </p:nvSpPr>
              <p:spPr>
                <a:xfrm>
                  <a:off x="3658515" y="338328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0" name="Oval 709"/>
                <p:cNvSpPr/>
                <p:nvPr/>
              </p:nvSpPr>
              <p:spPr>
                <a:xfrm>
                  <a:off x="3963010" y="338328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1" name="Oval 710"/>
                <p:cNvSpPr/>
                <p:nvPr/>
              </p:nvSpPr>
              <p:spPr>
                <a:xfrm>
                  <a:off x="4267505" y="338328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2" name="Oval 711"/>
                <p:cNvSpPr/>
                <p:nvPr/>
              </p:nvSpPr>
              <p:spPr>
                <a:xfrm>
                  <a:off x="4572000" y="338328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3" name="Oval 712"/>
                <p:cNvSpPr/>
                <p:nvPr/>
              </p:nvSpPr>
              <p:spPr>
                <a:xfrm>
                  <a:off x="4876495" y="338328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4" name="Oval 713"/>
                <p:cNvSpPr/>
                <p:nvPr/>
              </p:nvSpPr>
              <p:spPr>
                <a:xfrm>
                  <a:off x="5180990" y="338328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5" name="Oval 714"/>
                <p:cNvSpPr/>
                <p:nvPr/>
              </p:nvSpPr>
              <p:spPr>
                <a:xfrm>
                  <a:off x="5485485" y="338328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6" name="Oval 715"/>
                <p:cNvSpPr/>
                <p:nvPr/>
              </p:nvSpPr>
              <p:spPr>
                <a:xfrm>
                  <a:off x="5789980" y="338328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7" name="Oval 716"/>
                <p:cNvSpPr/>
                <p:nvPr/>
              </p:nvSpPr>
              <p:spPr>
                <a:xfrm>
                  <a:off x="6094475" y="338328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8" name="Oval 717"/>
                <p:cNvSpPr/>
                <p:nvPr/>
              </p:nvSpPr>
              <p:spPr>
                <a:xfrm>
                  <a:off x="6398970" y="338328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9" name="Oval 718"/>
                <p:cNvSpPr/>
                <p:nvPr/>
              </p:nvSpPr>
              <p:spPr>
                <a:xfrm>
                  <a:off x="6703465" y="338328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0" name="Oval 719"/>
                <p:cNvSpPr/>
                <p:nvPr/>
              </p:nvSpPr>
              <p:spPr>
                <a:xfrm>
                  <a:off x="3658515" y="368777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1" name="Oval 720"/>
                <p:cNvSpPr/>
                <p:nvPr/>
              </p:nvSpPr>
              <p:spPr>
                <a:xfrm>
                  <a:off x="3963010" y="368777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2" name="Oval 721"/>
                <p:cNvSpPr/>
                <p:nvPr/>
              </p:nvSpPr>
              <p:spPr>
                <a:xfrm>
                  <a:off x="4267505" y="368777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3" name="Oval 722"/>
                <p:cNvSpPr/>
                <p:nvPr/>
              </p:nvSpPr>
              <p:spPr>
                <a:xfrm>
                  <a:off x="4572000" y="368777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4" name="Oval 723"/>
                <p:cNvSpPr/>
                <p:nvPr/>
              </p:nvSpPr>
              <p:spPr>
                <a:xfrm>
                  <a:off x="4876495" y="368777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5" name="Oval 724"/>
                <p:cNvSpPr/>
                <p:nvPr/>
              </p:nvSpPr>
              <p:spPr>
                <a:xfrm>
                  <a:off x="5180990" y="368777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6" name="Oval 725"/>
                <p:cNvSpPr/>
                <p:nvPr/>
              </p:nvSpPr>
              <p:spPr>
                <a:xfrm>
                  <a:off x="5485485" y="368777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7" name="Oval 726"/>
                <p:cNvSpPr/>
                <p:nvPr/>
              </p:nvSpPr>
              <p:spPr>
                <a:xfrm>
                  <a:off x="5789980" y="368777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8" name="Oval 727"/>
                <p:cNvSpPr/>
                <p:nvPr/>
              </p:nvSpPr>
              <p:spPr>
                <a:xfrm>
                  <a:off x="6094475" y="368777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9" name="Oval 728"/>
                <p:cNvSpPr/>
                <p:nvPr/>
              </p:nvSpPr>
              <p:spPr>
                <a:xfrm>
                  <a:off x="6398970" y="368777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0" name="Oval 729"/>
                <p:cNvSpPr/>
                <p:nvPr/>
              </p:nvSpPr>
              <p:spPr>
                <a:xfrm>
                  <a:off x="6703465" y="368777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1" name="Oval 730"/>
                <p:cNvSpPr/>
                <p:nvPr/>
              </p:nvSpPr>
              <p:spPr>
                <a:xfrm>
                  <a:off x="3658515" y="399227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2" name="Oval 731"/>
                <p:cNvSpPr/>
                <p:nvPr/>
              </p:nvSpPr>
              <p:spPr>
                <a:xfrm>
                  <a:off x="3963010" y="399227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3" name="Oval 732"/>
                <p:cNvSpPr/>
                <p:nvPr/>
              </p:nvSpPr>
              <p:spPr>
                <a:xfrm>
                  <a:off x="4267505" y="399227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4" name="Oval 733"/>
                <p:cNvSpPr/>
                <p:nvPr/>
              </p:nvSpPr>
              <p:spPr>
                <a:xfrm>
                  <a:off x="4572000" y="399227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5" name="Oval 734"/>
                <p:cNvSpPr/>
                <p:nvPr/>
              </p:nvSpPr>
              <p:spPr>
                <a:xfrm>
                  <a:off x="4876495" y="399227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6" name="Oval 735"/>
                <p:cNvSpPr/>
                <p:nvPr/>
              </p:nvSpPr>
              <p:spPr>
                <a:xfrm>
                  <a:off x="5180990" y="399227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7" name="Oval 736"/>
                <p:cNvSpPr/>
                <p:nvPr/>
              </p:nvSpPr>
              <p:spPr>
                <a:xfrm>
                  <a:off x="5485485" y="399227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8" name="Oval 737"/>
                <p:cNvSpPr/>
                <p:nvPr/>
              </p:nvSpPr>
              <p:spPr>
                <a:xfrm>
                  <a:off x="5789980" y="399227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9" name="Oval 738"/>
                <p:cNvSpPr/>
                <p:nvPr/>
              </p:nvSpPr>
              <p:spPr>
                <a:xfrm>
                  <a:off x="6094475" y="399227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0" name="Oval 739"/>
                <p:cNvSpPr/>
                <p:nvPr/>
              </p:nvSpPr>
              <p:spPr>
                <a:xfrm>
                  <a:off x="6398970" y="399227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1" name="Oval 740"/>
                <p:cNvSpPr/>
                <p:nvPr/>
              </p:nvSpPr>
              <p:spPr>
                <a:xfrm>
                  <a:off x="6703465" y="399227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2" name="Oval 741"/>
                <p:cNvSpPr/>
                <p:nvPr/>
              </p:nvSpPr>
              <p:spPr>
                <a:xfrm>
                  <a:off x="3658515" y="429676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3" name="Oval 742"/>
                <p:cNvSpPr/>
                <p:nvPr/>
              </p:nvSpPr>
              <p:spPr>
                <a:xfrm>
                  <a:off x="3963010" y="429676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4" name="Oval 743"/>
                <p:cNvSpPr/>
                <p:nvPr/>
              </p:nvSpPr>
              <p:spPr>
                <a:xfrm>
                  <a:off x="4267505" y="429676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5" name="Oval 744"/>
                <p:cNvSpPr/>
                <p:nvPr/>
              </p:nvSpPr>
              <p:spPr>
                <a:xfrm>
                  <a:off x="4572000" y="429676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6" name="Oval 745"/>
                <p:cNvSpPr/>
                <p:nvPr/>
              </p:nvSpPr>
              <p:spPr>
                <a:xfrm>
                  <a:off x="4876495" y="429676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7" name="Oval 746"/>
                <p:cNvSpPr/>
                <p:nvPr/>
              </p:nvSpPr>
              <p:spPr>
                <a:xfrm>
                  <a:off x="5180990" y="429676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8" name="Oval 747"/>
                <p:cNvSpPr/>
                <p:nvPr/>
              </p:nvSpPr>
              <p:spPr>
                <a:xfrm>
                  <a:off x="5485485" y="429676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9" name="Oval 748"/>
                <p:cNvSpPr/>
                <p:nvPr/>
              </p:nvSpPr>
              <p:spPr>
                <a:xfrm>
                  <a:off x="5789980" y="429676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0" name="Oval 749"/>
                <p:cNvSpPr/>
                <p:nvPr/>
              </p:nvSpPr>
              <p:spPr>
                <a:xfrm>
                  <a:off x="6094475" y="429676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1" name="Oval 750"/>
                <p:cNvSpPr/>
                <p:nvPr/>
              </p:nvSpPr>
              <p:spPr>
                <a:xfrm>
                  <a:off x="6398970" y="429676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2" name="Oval 751"/>
                <p:cNvSpPr/>
                <p:nvPr/>
              </p:nvSpPr>
              <p:spPr>
                <a:xfrm>
                  <a:off x="6703465" y="429676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3" name="Oval 752"/>
                <p:cNvSpPr/>
                <p:nvPr/>
              </p:nvSpPr>
              <p:spPr>
                <a:xfrm>
                  <a:off x="3658515" y="460126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4" name="Oval 753"/>
                <p:cNvSpPr/>
                <p:nvPr/>
              </p:nvSpPr>
              <p:spPr>
                <a:xfrm>
                  <a:off x="3963010" y="460126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5" name="Oval 754"/>
                <p:cNvSpPr/>
                <p:nvPr/>
              </p:nvSpPr>
              <p:spPr>
                <a:xfrm>
                  <a:off x="4267505" y="460126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6" name="Oval 755"/>
                <p:cNvSpPr/>
                <p:nvPr/>
              </p:nvSpPr>
              <p:spPr>
                <a:xfrm>
                  <a:off x="4572000" y="460126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7" name="Oval 756"/>
                <p:cNvSpPr/>
                <p:nvPr/>
              </p:nvSpPr>
              <p:spPr>
                <a:xfrm>
                  <a:off x="4876495" y="460126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8" name="Oval 757"/>
                <p:cNvSpPr/>
                <p:nvPr/>
              </p:nvSpPr>
              <p:spPr>
                <a:xfrm>
                  <a:off x="5180990" y="460126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9" name="Oval 758"/>
                <p:cNvSpPr/>
                <p:nvPr/>
              </p:nvSpPr>
              <p:spPr>
                <a:xfrm>
                  <a:off x="5485485" y="460126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0" name="Oval 759"/>
                <p:cNvSpPr/>
                <p:nvPr/>
              </p:nvSpPr>
              <p:spPr>
                <a:xfrm>
                  <a:off x="5789980" y="460126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1" name="Oval 760"/>
                <p:cNvSpPr/>
                <p:nvPr/>
              </p:nvSpPr>
              <p:spPr>
                <a:xfrm>
                  <a:off x="6094475" y="460126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2" name="Oval 761"/>
                <p:cNvSpPr/>
                <p:nvPr/>
              </p:nvSpPr>
              <p:spPr>
                <a:xfrm>
                  <a:off x="6398970" y="460126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3" name="Oval 762"/>
                <p:cNvSpPr/>
                <p:nvPr/>
              </p:nvSpPr>
              <p:spPr>
                <a:xfrm>
                  <a:off x="6703465" y="460126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4" name="Oval 763"/>
                <p:cNvSpPr/>
                <p:nvPr/>
              </p:nvSpPr>
              <p:spPr>
                <a:xfrm>
                  <a:off x="3658515" y="490575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5" name="Oval 764"/>
                <p:cNvSpPr/>
                <p:nvPr/>
              </p:nvSpPr>
              <p:spPr>
                <a:xfrm>
                  <a:off x="3963010" y="490575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6" name="Oval 765"/>
                <p:cNvSpPr/>
                <p:nvPr/>
              </p:nvSpPr>
              <p:spPr>
                <a:xfrm>
                  <a:off x="4267505" y="490575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7" name="Oval 766"/>
                <p:cNvSpPr/>
                <p:nvPr/>
              </p:nvSpPr>
              <p:spPr>
                <a:xfrm>
                  <a:off x="4572000" y="490575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8" name="Oval 767"/>
                <p:cNvSpPr/>
                <p:nvPr/>
              </p:nvSpPr>
              <p:spPr>
                <a:xfrm>
                  <a:off x="4876495" y="490575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9" name="Oval 768"/>
                <p:cNvSpPr/>
                <p:nvPr/>
              </p:nvSpPr>
              <p:spPr>
                <a:xfrm>
                  <a:off x="5180990" y="490575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0" name="Oval 769"/>
                <p:cNvSpPr/>
                <p:nvPr/>
              </p:nvSpPr>
              <p:spPr>
                <a:xfrm>
                  <a:off x="5485485" y="490575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1" name="Oval 770"/>
                <p:cNvSpPr/>
                <p:nvPr/>
              </p:nvSpPr>
              <p:spPr>
                <a:xfrm>
                  <a:off x="5789980" y="490575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2" name="Oval 771"/>
                <p:cNvSpPr/>
                <p:nvPr/>
              </p:nvSpPr>
              <p:spPr>
                <a:xfrm>
                  <a:off x="6094475" y="490575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3" name="Oval 772"/>
                <p:cNvSpPr/>
                <p:nvPr/>
              </p:nvSpPr>
              <p:spPr>
                <a:xfrm>
                  <a:off x="6398970" y="490575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4" name="Oval 773"/>
                <p:cNvSpPr/>
                <p:nvPr/>
              </p:nvSpPr>
              <p:spPr>
                <a:xfrm>
                  <a:off x="6703465" y="490575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5" name="Oval 774"/>
                <p:cNvSpPr/>
                <p:nvPr/>
              </p:nvSpPr>
              <p:spPr>
                <a:xfrm>
                  <a:off x="3658515" y="521025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6" name="Oval 775"/>
                <p:cNvSpPr/>
                <p:nvPr/>
              </p:nvSpPr>
              <p:spPr>
                <a:xfrm>
                  <a:off x="3963010" y="521025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7" name="Oval 776"/>
                <p:cNvSpPr/>
                <p:nvPr/>
              </p:nvSpPr>
              <p:spPr>
                <a:xfrm>
                  <a:off x="4267505" y="521025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8" name="Oval 777"/>
                <p:cNvSpPr/>
                <p:nvPr/>
              </p:nvSpPr>
              <p:spPr>
                <a:xfrm>
                  <a:off x="4572000" y="521025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9" name="Oval 778"/>
                <p:cNvSpPr/>
                <p:nvPr/>
              </p:nvSpPr>
              <p:spPr>
                <a:xfrm>
                  <a:off x="4876495" y="521025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0" name="Oval 779"/>
                <p:cNvSpPr/>
                <p:nvPr/>
              </p:nvSpPr>
              <p:spPr>
                <a:xfrm>
                  <a:off x="5180990" y="521025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1" name="Oval 780"/>
                <p:cNvSpPr/>
                <p:nvPr/>
              </p:nvSpPr>
              <p:spPr>
                <a:xfrm>
                  <a:off x="5485485" y="521025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2" name="Oval 781"/>
                <p:cNvSpPr/>
                <p:nvPr/>
              </p:nvSpPr>
              <p:spPr>
                <a:xfrm>
                  <a:off x="5789980" y="521025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3" name="Oval 782"/>
                <p:cNvSpPr/>
                <p:nvPr/>
              </p:nvSpPr>
              <p:spPr>
                <a:xfrm>
                  <a:off x="6094475" y="521025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4" name="Oval 783"/>
                <p:cNvSpPr/>
                <p:nvPr/>
              </p:nvSpPr>
              <p:spPr>
                <a:xfrm>
                  <a:off x="6398970" y="521025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5" name="Oval 784"/>
                <p:cNvSpPr/>
                <p:nvPr/>
              </p:nvSpPr>
              <p:spPr>
                <a:xfrm>
                  <a:off x="6703465" y="521025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6" name="Oval 785"/>
                <p:cNvSpPr/>
                <p:nvPr/>
              </p:nvSpPr>
              <p:spPr>
                <a:xfrm>
                  <a:off x="3658515" y="551474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7" name="Oval 786"/>
                <p:cNvSpPr/>
                <p:nvPr/>
              </p:nvSpPr>
              <p:spPr>
                <a:xfrm>
                  <a:off x="3963010" y="551474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8" name="Oval 787"/>
                <p:cNvSpPr/>
                <p:nvPr/>
              </p:nvSpPr>
              <p:spPr>
                <a:xfrm>
                  <a:off x="4267505" y="551474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9" name="Oval 788"/>
                <p:cNvSpPr/>
                <p:nvPr/>
              </p:nvSpPr>
              <p:spPr>
                <a:xfrm>
                  <a:off x="4572000" y="551474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0" name="Oval 789"/>
                <p:cNvSpPr/>
                <p:nvPr/>
              </p:nvSpPr>
              <p:spPr>
                <a:xfrm>
                  <a:off x="4876495" y="551474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1" name="Oval 790"/>
                <p:cNvSpPr/>
                <p:nvPr/>
              </p:nvSpPr>
              <p:spPr>
                <a:xfrm>
                  <a:off x="5180990" y="551474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2" name="Oval 791"/>
                <p:cNvSpPr/>
                <p:nvPr/>
              </p:nvSpPr>
              <p:spPr>
                <a:xfrm>
                  <a:off x="5485485" y="551474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3" name="Oval 792"/>
                <p:cNvSpPr/>
                <p:nvPr/>
              </p:nvSpPr>
              <p:spPr>
                <a:xfrm>
                  <a:off x="5789980" y="551474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4" name="Oval 793"/>
                <p:cNvSpPr/>
                <p:nvPr/>
              </p:nvSpPr>
              <p:spPr>
                <a:xfrm>
                  <a:off x="6094475" y="551474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5" name="Oval 794"/>
                <p:cNvSpPr/>
                <p:nvPr/>
              </p:nvSpPr>
              <p:spPr>
                <a:xfrm>
                  <a:off x="6398970" y="551474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6" name="Oval 795"/>
                <p:cNvSpPr/>
                <p:nvPr/>
              </p:nvSpPr>
              <p:spPr>
                <a:xfrm>
                  <a:off x="6703465" y="551474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7" name="Oval 796"/>
                <p:cNvSpPr/>
                <p:nvPr/>
              </p:nvSpPr>
              <p:spPr>
                <a:xfrm>
                  <a:off x="3658515" y="581924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8" name="Oval 797"/>
                <p:cNvSpPr/>
                <p:nvPr/>
              </p:nvSpPr>
              <p:spPr>
                <a:xfrm>
                  <a:off x="3963010" y="581924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9" name="Oval 798"/>
                <p:cNvSpPr/>
                <p:nvPr/>
              </p:nvSpPr>
              <p:spPr>
                <a:xfrm>
                  <a:off x="4267505" y="581924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0" name="Oval 799"/>
                <p:cNvSpPr/>
                <p:nvPr/>
              </p:nvSpPr>
              <p:spPr>
                <a:xfrm>
                  <a:off x="4572000" y="581924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1" name="Oval 800"/>
                <p:cNvSpPr/>
                <p:nvPr/>
              </p:nvSpPr>
              <p:spPr>
                <a:xfrm>
                  <a:off x="4876495" y="581924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2" name="Oval 801"/>
                <p:cNvSpPr/>
                <p:nvPr/>
              </p:nvSpPr>
              <p:spPr>
                <a:xfrm>
                  <a:off x="5180990" y="581924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3" name="Oval 802"/>
                <p:cNvSpPr/>
                <p:nvPr/>
              </p:nvSpPr>
              <p:spPr>
                <a:xfrm>
                  <a:off x="5485485" y="581924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4" name="Oval 803"/>
                <p:cNvSpPr/>
                <p:nvPr/>
              </p:nvSpPr>
              <p:spPr>
                <a:xfrm>
                  <a:off x="5789980" y="581924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5" name="Oval 804"/>
                <p:cNvSpPr/>
                <p:nvPr/>
              </p:nvSpPr>
              <p:spPr>
                <a:xfrm>
                  <a:off x="6094475" y="581924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6" name="Oval 805"/>
                <p:cNvSpPr/>
                <p:nvPr/>
              </p:nvSpPr>
              <p:spPr>
                <a:xfrm>
                  <a:off x="6398970" y="581924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7" name="Oval 806"/>
                <p:cNvSpPr/>
                <p:nvPr/>
              </p:nvSpPr>
              <p:spPr>
                <a:xfrm>
                  <a:off x="6703465" y="581924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8" name="Oval 807"/>
                <p:cNvSpPr/>
                <p:nvPr/>
              </p:nvSpPr>
              <p:spPr>
                <a:xfrm>
                  <a:off x="3658515" y="612373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9" name="Oval 808"/>
                <p:cNvSpPr/>
                <p:nvPr/>
              </p:nvSpPr>
              <p:spPr>
                <a:xfrm>
                  <a:off x="3963010" y="612373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0" name="Oval 809"/>
                <p:cNvSpPr/>
                <p:nvPr/>
              </p:nvSpPr>
              <p:spPr>
                <a:xfrm>
                  <a:off x="4267505" y="612373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1" name="Oval 810"/>
                <p:cNvSpPr/>
                <p:nvPr/>
              </p:nvSpPr>
              <p:spPr>
                <a:xfrm>
                  <a:off x="4572000" y="612373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2" name="Oval 811"/>
                <p:cNvSpPr/>
                <p:nvPr/>
              </p:nvSpPr>
              <p:spPr>
                <a:xfrm>
                  <a:off x="4876495" y="612373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3" name="Oval 812"/>
                <p:cNvSpPr/>
                <p:nvPr/>
              </p:nvSpPr>
              <p:spPr>
                <a:xfrm>
                  <a:off x="5180990" y="612373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4" name="Oval 813"/>
                <p:cNvSpPr/>
                <p:nvPr/>
              </p:nvSpPr>
              <p:spPr>
                <a:xfrm>
                  <a:off x="5485485" y="612373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5" name="Oval 814"/>
                <p:cNvSpPr/>
                <p:nvPr/>
              </p:nvSpPr>
              <p:spPr>
                <a:xfrm>
                  <a:off x="5789980" y="612373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6" name="Oval 815"/>
                <p:cNvSpPr/>
                <p:nvPr/>
              </p:nvSpPr>
              <p:spPr>
                <a:xfrm>
                  <a:off x="6094475" y="612373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7" name="Oval 816"/>
                <p:cNvSpPr/>
                <p:nvPr/>
              </p:nvSpPr>
              <p:spPr>
                <a:xfrm>
                  <a:off x="6398970" y="612373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8" name="Oval 817"/>
                <p:cNvSpPr/>
                <p:nvPr/>
              </p:nvSpPr>
              <p:spPr>
                <a:xfrm>
                  <a:off x="6703465" y="612373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9" name="Oval 818"/>
                <p:cNvSpPr/>
                <p:nvPr/>
              </p:nvSpPr>
              <p:spPr>
                <a:xfrm>
                  <a:off x="3658515" y="642823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0" name="Oval 819"/>
                <p:cNvSpPr/>
                <p:nvPr/>
              </p:nvSpPr>
              <p:spPr>
                <a:xfrm>
                  <a:off x="3963010" y="642823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1" name="Oval 820"/>
                <p:cNvSpPr/>
                <p:nvPr/>
              </p:nvSpPr>
              <p:spPr>
                <a:xfrm>
                  <a:off x="4267505" y="642823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2" name="Oval 821"/>
                <p:cNvSpPr/>
                <p:nvPr/>
              </p:nvSpPr>
              <p:spPr>
                <a:xfrm>
                  <a:off x="4572000" y="642823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3" name="Oval 822"/>
                <p:cNvSpPr/>
                <p:nvPr/>
              </p:nvSpPr>
              <p:spPr>
                <a:xfrm>
                  <a:off x="4876495" y="642823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4" name="Oval 823"/>
                <p:cNvSpPr/>
                <p:nvPr/>
              </p:nvSpPr>
              <p:spPr>
                <a:xfrm>
                  <a:off x="5180990" y="642823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5" name="Oval 824"/>
                <p:cNvSpPr/>
                <p:nvPr/>
              </p:nvSpPr>
              <p:spPr>
                <a:xfrm>
                  <a:off x="5485485" y="642823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6" name="Oval 825"/>
                <p:cNvSpPr/>
                <p:nvPr/>
              </p:nvSpPr>
              <p:spPr>
                <a:xfrm>
                  <a:off x="5789980" y="642823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7" name="Oval 826"/>
                <p:cNvSpPr/>
                <p:nvPr/>
              </p:nvSpPr>
              <p:spPr>
                <a:xfrm>
                  <a:off x="6094475" y="642823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8" name="Oval 827"/>
                <p:cNvSpPr/>
                <p:nvPr/>
              </p:nvSpPr>
              <p:spPr>
                <a:xfrm>
                  <a:off x="6398970" y="642823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9" name="Oval 828"/>
                <p:cNvSpPr/>
                <p:nvPr/>
              </p:nvSpPr>
              <p:spPr>
                <a:xfrm>
                  <a:off x="6703465" y="642823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0" name="Oval 829"/>
                <p:cNvSpPr/>
                <p:nvPr/>
              </p:nvSpPr>
              <p:spPr>
                <a:xfrm>
                  <a:off x="3658515" y="307878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1" name="Oval 830"/>
                <p:cNvSpPr/>
                <p:nvPr/>
              </p:nvSpPr>
              <p:spPr>
                <a:xfrm>
                  <a:off x="3963010" y="307878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2" name="Oval 831"/>
                <p:cNvSpPr/>
                <p:nvPr/>
              </p:nvSpPr>
              <p:spPr>
                <a:xfrm>
                  <a:off x="4267505" y="307878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3" name="Oval 832"/>
                <p:cNvSpPr/>
                <p:nvPr/>
              </p:nvSpPr>
              <p:spPr>
                <a:xfrm>
                  <a:off x="4572000" y="307878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4" name="Oval 833"/>
                <p:cNvSpPr/>
                <p:nvPr/>
              </p:nvSpPr>
              <p:spPr>
                <a:xfrm>
                  <a:off x="4876495" y="307878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5" name="Oval 834"/>
                <p:cNvSpPr/>
                <p:nvPr/>
              </p:nvSpPr>
              <p:spPr>
                <a:xfrm>
                  <a:off x="5180990" y="307878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6" name="Oval 835"/>
                <p:cNvSpPr/>
                <p:nvPr/>
              </p:nvSpPr>
              <p:spPr>
                <a:xfrm>
                  <a:off x="5485485" y="307878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7" name="Oval 836"/>
                <p:cNvSpPr/>
                <p:nvPr/>
              </p:nvSpPr>
              <p:spPr>
                <a:xfrm>
                  <a:off x="5789980" y="307878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8" name="Oval 837"/>
                <p:cNvSpPr/>
                <p:nvPr/>
              </p:nvSpPr>
              <p:spPr>
                <a:xfrm>
                  <a:off x="6094475" y="307878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9" name="Oval 838"/>
                <p:cNvSpPr/>
                <p:nvPr/>
              </p:nvSpPr>
              <p:spPr>
                <a:xfrm>
                  <a:off x="6398970" y="307878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40" name="Oval 839"/>
                <p:cNvSpPr/>
                <p:nvPr/>
              </p:nvSpPr>
              <p:spPr>
                <a:xfrm>
                  <a:off x="6703465" y="307878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41" name="Oval 840"/>
                <p:cNvSpPr/>
                <p:nvPr/>
              </p:nvSpPr>
              <p:spPr>
                <a:xfrm>
                  <a:off x="3658515" y="673272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42" name="Oval 841"/>
                <p:cNvSpPr/>
                <p:nvPr/>
              </p:nvSpPr>
              <p:spPr>
                <a:xfrm>
                  <a:off x="3963010" y="673272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43" name="Oval 842"/>
                <p:cNvSpPr/>
                <p:nvPr/>
              </p:nvSpPr>
              <p:spPr>
                <a:xfrm>
                  <a:off x="4267505" y="673272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44" name="Oval 843"/>
                <p:cNvSpPr/>
                <p:nvPr/>
              </p:nvSpPr>
              <p:spPr>
                <a:xfrm>
                  <a:off x="4572000" y="673272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45" name="Oval 844"/>
                <p:cNvSpPr/>
                <p:nvPr/>
              </p:nvSpPr>
              <p:spPr>
                <a:xfrm>
                  <a:off x="4876495" y="673272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46" name="Oval 845"/>
                <p:cNvSpPr/>
                <p:nvPr/>
              </p:nvSpPr>
              <p:spPr>
                <a:xfrm>
                  <a:off x="5180990" y="673272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47" name="Oval 846"/>
                <p:cNvSpPr/>
                <p:nvPr/>
              </p:nvSpPr>
              <p:spPr>
                <a:xfrm>
                  <a:off x="5485485" y="673272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48" name="Oval 847"/>
                <p:cNvSpPr/>
                <p:nvPr/>
              </p:nvSpPr>
              <p:spPr>
                <a:xfrm>
                  <a:off x="5789980" y="673272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49" name="Oval 848"/>
                <p:cNvSpPr/>
                <p:nvPr/>
              </p:nvSpPr>
              <p:spPr>
                <a:xfrm>
                  <a:off x="6094475" y="673272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50" name="Oval 849"/>
                <p:cNvSpPr/>
                <p:nvPr/>
              </p:nvSpPr>
              <p:spPr>
                <a:xfrm>
                  <a:off x="6398970" y="673272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51" name="Oval 850"/>
                <p:cNvSpPr/>
                <p:nvPr/>
              </p:nvSpPr>
              <p:spPr>
                <a:xfrm>
                  <a:off x="6703465" y="673272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52" name="Oval 851"/>
                <p:cNvSpPr/>
                <p:nvPr/>
              </p:nvSpPr>
              <p:spPr>
                <a:xfrm>
                  <a:off x="7007960" y="338328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53" name="Oval 852"/>
                <p:cNvSpPr/>
                <p:nvPr/>
              </p:nvSpPr>
              <p:spPr>
                <a:xfrm>
                  <a:off x="7007960" y="368777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54" name="Oval 853"/>
                <p:cNvSpPr/>
                <p:nvPr/>
              </p:nvSpPr>
              <p:spPr>
                <a:xfrm>
                  <a:off x="7007960" y="399227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55" name="Oval 854"/>
                <p:cNvSpPr/>
                <p:nvPr/>
              </p:nvSpPr>
              <p:spPr>
                <a:xfrm>
                  <a:off x="7007960" y="429676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56" name="Oval 855"/>
                <p:cNvSpPr/>
                <p:nvPr/>
              </p:nvSpPr>
              <p:spPr>
                <a:xfrm>
                  <a:off x="7007960" y="460126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57" name="Oval 856"/>
                <p:cNvSpPr/>
                <p:nvPr/>
              </p:nvSpPr>
              <p:spPr>
                <a:xfrm>
                  <a:off x="7007960" y="490575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58" name="Oval 857"/>
                <p:cNvSpPr/>
                <p:nvPr/>
              </p:nvSpPr>
              <p:spPr>
                <a:xfrm>
                  <a:off x="7007960" y="521025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59" name="Oval 858"/>
                <p:cNvSpPr/>
                <p:nvPr/>
              </p:nvSpPr>
              <p:spPr>
                <a:xfrm>
                  <a:off x="7007960" y="551474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0" name="Oval 859"/>
                <p:cNvSpPr/>
                <p:nvPr/>
              </p:nvSpPr>
              <p:spPr>
                <a:xfrm>
                  <a:off x="7007960" y="581924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1" name="Oval 860"/>
                <p:cNvSpPr/>
                <p:nvPr/>
              </p:nvSpPr>
              <p:spPr>
                <a:xfrm>
                  <a:off x="7007960" y="612373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2" name="Oval 861"/>
                <p:cNvSpPr/>
                <p:nvPr/>
              </p:nvSpPr>
              <p:spPr>
                <a:xfrm>
                  <a:off x="7007960" y="642823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3" name="Oval 862"/>
                <p:cNvSpPr/>
                <p:nvPr/>
              </p:nvSpPr>
              <p:spPr>
                <a:xfrm>
                  <a:off x="7007960" y="307878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4" name="Oval 863"/>
                <p:cNvSpPr/>
                <p:nvPr/>
              </p:nvSpPr>
              <p:spPr>
                <a:xfrm>
                  <a:off x="7007960" y="673272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5" name="Oval 864"/>
                <p:cNvSpPr/>
                <p:nvPr/>
              </p:nvSpPr>
              <p:spPr>
                <a:xfrm>
                  <a:off x="3354020" y="338328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6" name="Oval 865"/>
                <p:cNvSpPr/>
                <p:nvPr/>
              </p:nvSpPr>
              <p:spPr>
                <a:xfrm>
                  <a:off x="3354020" y="368777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7" name="Oval 866"/>
                <p:cNvSpPr/>
                <p:nvPr/>
              </p:nvSpPr>
              <p:spPr>
                <a:xfrm>
                  <a:off x="3354020" y="399227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8" name="Oval 867"/>
                <p:cNvSpPr/>
                <p:nvPr/>
              </p:nvSpPr>
              <p:spPr>
                <a:xfrm>
                  <a:off x="3354020" y="429676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9" name="Oval 868"/>
                <p:cNvSpPr/>
                <p:nvPr/>
              </p:nvSpPr>
              <p:spPr>
                <a:xfrm>
                  <a:off x="3354020" y="460126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70" name="Oval 869"/>
                <p:cNvSpPr/>
                <p:nvPr/>
              </p:nvSpPr>
              <p:spPr>
                <a:xfrm>
                  <a:off x="3354020" y="490575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71" name="Oval 870"/>
                <p:cNvSpPr/>
                <p:nvPr/>
              </p:nvSpPr>
              <p:spPr>
                <a:xfrm>
                  <a:off x="3354020" y="521025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72" name="Oval 871"/>
                <p:cNvSpPr/>
                <p:nvPr/>
              </p:nvSpPr>
              <p:spPr>
                <a:xfrm>
                  <a:off x="3354020" y="551474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73" name="Oval 872"/>
                <p:cNvSpPr/>
                <p:nvPr/>
              </p:nvSpPr>
              <p:spPr>
                <a:xfrm>
                  <a:off x="3354020" y="581924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74" name="Oval 873"/>
                <p:cNvSpPr/>
                <p:nvPr/>
              </p:nvSpPr>
              <p:spPr>
                <a:xfrm>
                  <a:off x="3354020" y="612373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75" name="Oval 874"/>
                <p:cNvSpPr/>
                <p:nvPr/>
              </p:nvSpPr>
              <p:spPr>
                <a:xfrm>
                  <a:off x="3354020" y="642823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76" name="Oval 875"/>
                <p:cNvSpPr/>
                <p:nvPr/>
              </p:nvSpPr>
              <p:spPr>
                <a:xfrm>
                  <a:off x="3354020" y="307878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77" name="Oval 876"/>
                <p:cNvSpPr/>
                <p:nvPr/>
              </p:nvSpPr>
              <p:spPr>
                <a:xfrm>
                  <a:off x="3354020" y="673272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13339" name="Frame 13338"/>
            <p:cNvSpPr/>
            <p:nvPr/>
          </p:nvSpPr>
          <p:spPr>
            <a:xfrm>
              <a:off x="1846205" y="2235447"/>
              <a:ext cx="2383340" cy="2371552"/>
            </a:xfrm>
            <a:prstGeom prst="frame">
              <a:avLst>
                <a:gd name="adj1" fmla="val 32941"/>
              </a:avLst>
            </a:prstGeom>
            <a:solidFill>
              <a:srgbClr val="00B050">
                <a:alpha val="12000"/>
              </a:srgbClr>
            </a:solidFill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3338" name="Rectangle 13337"/>
            <p:cNvSpPr/>
            <p:nvPr/>
          </p:nvSpPr>
          <p:spPr>
            <a:xfrm>
              <a:off x="2634932" y="3004864"/>
              <a:ext cx="805886" cy="820144"/>
            </a:xfrm>
            <a:prstGeom prst="rect">
              <a:avLst/>
            </a:prstGeom>
            <a:solidFill>
              <a:srgbClr val="C00000">
                <a:alpha val="20000"/>
              </a:srgbClr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97" name="Picture 496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47333" y="3177764"/>
              <a:ext cx="381840" cy="444674"/>
            </a:xfrm>
            <a:prstGeom prst="rect">
              <a:avLst/>
            </a:prstGeom>
          </p:spPr>
        </p:pic>
        <p:pic>
          <p:nvPicPr>
            <p:cNvPr id="282" name="Picture 281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5907" y="2311334"/>
              <a:ext cx="647224" cy="420052"/>
            </a:xfrm>
            <a:prstGeom prst="rect">
              <a:avLst/>
            </a:prstGeom>
          </p:spPr>
        </p:pic>
        <p:sp>
          <p:nvSpPr>
            <p:cNvPr id="197" name="Rectangle 196"/>
            <p:cNvSpPr/>
            <p:nvPr/>
          </p:nvSpPr>
          <p:spPr>
            <a:xfrm>
              <a:off x="2053694" y="4651846"/>
              <a:ext cx="1969115" cy="61184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" sz="2400" b="1" dirty="0" smtClean="0">
                  <a:latin typeface="Roboto Light" pitchFamily="2" charset="0"/>
                  <a:ea typeface="Roboto Light" pitchFamily="2" charset="0"/>
                  <a:cs typeface="Open Sans Condensed" pitchFamily="34" charset="0"/>
                </a:rPr>
                <a:t>Sufficient</a:t>
              </a:r>
              <a:endParaRPr lang="en-US" sz="2400" b="1" dirty="0"/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13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2705" y="4702823"/>
            <a:ext cx="5696793" cy="134302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6260" y="4425670"/>
            <a:ext cx="546476" cy="59559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7961" y="6045848"/>
            <a:ext cx="1156716" cy="30175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8399" y="6076926"/>
            <a:ext cx="1156716" cy="301752"/>
          </a:xfrm>
          <a:prstGeom prst="rect">
            <a:avLst/>
          </a:prstGeom>
        </p:spPr>
      </p:pic>
      <p:sp>
        <p:nvSpPr>
          <p:cNvPr id="17" name="Cross 16"/>
          <p:cNvSpPr/>
          <p:nvPr/>
        </p:nvSpPr>
        <p:spPr>
          <a:xfrm rot="2700000">
            <a:off x="1745986" y="4486411"/>
            <a:ext cx="554799" cy="554799"/>
          </a:xfrm>
          <a:prstGeom prst="plus">
            <a:avLst>
              <a:gd name="adj" fmla="val 43603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710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Rectangle 229"/>
          <p:cNvSpPr/>
          <p:nvPr/>
        </p:nvSpPr>
        <p:spPr>
          <a:xfrm>
            <a:off x="0" y="1141154"/>
            <a:ext cx="9144000" cy="368560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Shape 41"/>
          <p:cNvSpPr txBox="1">
            <a:spLocks/>
          </p:cNvSpPr>
          <p:nvPr/>
        </p:nvSpPr>
        <p:spPr>
          <a:xfrm>
            <a:off x="300530" y="993040"/>
            <a:ext cx="8534400" cy="4708951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-US" sz="2800" b="0" i="1" dirty="0" smtClean="0">
                <a:solidFill>
                  <a:schemeClr val="tx1"/>
                </a:solidFill>
                <a:latin typeface="+mj-lt"/>
                <a:ea typeface="Roboto Light" pitchFamily="2" charset="0"/>
                <a:cs typeface="Open Sans Condensed" pitchFamily="34" charset="0"/>
              </a:rPr>
              <a:t>Theorem</a:t>
            </a:r>
            <a:r>
              <a:rPr lang="en-US" sz="2800" b="0" dirty="0" smtClean="0">
                <a:solidFill>
                  <a:schemeClr val="tx1"/>
                </a:solidFill>
                <a:latin typeface="+mj-lt"/>
                <a:ea typeface="Roboto Light" pitchFamily="2" charset="0"/>
                <a:cs typeface="Open Sans Condensed" pitchFamily="34" charset="0"/>
              </a:rPr>
              <a:t>: If </a:t>
            </a:r>
            <a:r>
              <a:rPr lang="en-US" sz="2800" dirty="0" smtClean="0">
                <a:solidFill>
                  <a:schemeClr val="tx1"/>
                </a:solidFill>
                <a:latin typeface="+mj-lt"/>
                <a:ea typeface="Roboto Light" pitchFamily="2" charset="0"/>
                <a:cs typeface="Open Sans Condensed" pitchFamily="34" charset="0"/>
              </a:rPr>
              <a:t>f</a:t>
            </a:r>
            <a:r>
              <a:rPr lang="en-US" sz="2800" b="0" dirty="0" smtClean="0">
                <a:solidFill>
                  <a:schemeClr val="tx1"/>
                </a:solidFill>
                <a:latin typeface="+mj-lt"/>
                <a:ea typeface="Roboto Light" pitchFamily="2" charset="0"/>
                <a:cs typeface="Open Sans Condensed" pitchFamily="34" charset="0"/>
              </a:rPr>
              <a:t> is PWC* with edge set                  </a:t>
            </a:r>
            <a:r>
              <a:rPr lang="en-US" sz="2800" b="0" dirty="0">
                <a:solidFill>
                  <a:schemeClr val="tx1"/>
                </a:solidFill>
                <a:latin typeface="+mj-lt"/>
                <a:ea typeface="Roboto Light" pitchFamily="2" charset="0"/>
                <a:cs typeface="Open Sans Condensed" pitchFamily="34" charset="0"/>
              </a:rPr>
              <a:t/>
            </a:r>
            <a:br>
              <a:rPr lang="en-US" sz="2800" b="0" dirty="0">
                <a:solidFill>
                  <a:schemeClr val="tx1"/>
                </a:solidFill>
                <a:latin typeface="+mj-lt"/>
                <a:ea typeface="Roboto Light" pitchFamily="2" charset="0"/>
                <a:cs typeface="Open Sans Condensed" pitchFamily="34" charset="0"/>
              </a:rPr>
            </a:br>
            <a:r>
              <a:rPr lang="en-US" sz="2800" b="0" dirty="0" smtClean="0">
                <a:solidFill>
                  <a:schemeClr val="tx1"/>
                </a:solidFill>
                <a:latin typeface="+mj-lt"/>
                <a:ea typeface="Roboto Light" pitchFamily="2" charset="0"/>
                <a:cs typeface="Open Sans Condensed" pitchFamily="34" charset="0"/>
              </a:rPr>
              <a:t>with      minimal and </a:t>
            </a:r>
            <a:r>
              <a:rPr lang="en-US" sz="2800" b="0" dirty="0" err="1" smtClean="0">
                <a:solidFill>
                  <a:schemeClr val="tx1"/>
                </a:solidFill>
                <a:latin typeface="+mj-lt"/>
                <a:ea typeface="Roboto Light" pitchFamily="2" charset="0"/>
                <a:cs typeface="Open Sans Condensed" pitchFamily="34" charset="0"/>
              </a:rPr>
              <a:t>bandlimited</a:t>
            </a:r>
            <a:r>
              <a:rPr lang="en-US" sz="2800" b="0" dirty="0" smtClean="0">
                <a:solidFill>
                  <a:schemeClr val="tx1"/>
                </a:solidFill>
                <a:latin typeface="+mj-lt"/>
                <a:ea typeface="Roboto Light" pitchFamily="2" charset="0"/>
                <a:cs typeface="Open Sans Condensed" pitchFamily="34" charset="0"/>
              </a:rPr>
              <a:t> to      then               </a:t>
            </a:r>
          </a:p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-US" sz="2800" b="0" dirty="0" smtClean="0">
                <a:solidFill>
                  <a:schemeClr val="tx1"/>
                </a:solidFill>
                <a:latin typeface="+mj-lt"/>
                <a:ea typeface="Roboto Light" pitchFamily="2" charset="0"/>
                <a:cs typeface="Open Sans Condensed" pitchFamily="34" charset="0"/>
              </a:rPr>
              <a:t>             is the unique solution to </a:t>
            </a:r>
          </a:p>
          <a:p>
            <a:pPr marL="514350" indent="-514350">
              <a:lnSpc>
                <a:spcPct val="150000"/>
              </a:lnSpc>
              <a:buClr>
                <a:schemeClr val="tx1"/>
              </a:buClr>
              <a:buFont typeface="+mj-lt"/>
              <a:buAutoNum type="arabicPeriod"/>
            </a:pPr>
            <a:endParaRPr lang="en-US" sz="2800" b="0" dirty="0">
              <a:solidFill>
                <a:schemeClr val="tx1"/>
              </a:solidFill>
              <a:latin typeface="+mj-lt"/>
              <a:ea typeface="Roboto Light" pitchFamily="2" charset="0"/>
              <a:cs typeface="Open Sans Condensed" pitchFamily="34" charset="0"/>
            </a:endParaRPr>
          </a:p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-US" sz="2800" b="0" dirty="0">
                <a:solidFill>
                  <a:schemeClr val="tx1"/>
                </a:solidFill>
                <a:latin typeface="+mj-lt"/>
                <a:ea typeface="Roboto Light" pitchFamily="2" charset="0"/>
                <a:cs typeface="Open Sans Condensed" pitchFamily="34" charset="0"/>
              </a:rPr>
              <a:t>w</a:t>
            </a:r>
            <a:r>
              <a:rPr lang="en-US" sz="2800" b="0" dirty="0" smtClean="0">
                <a:solidFill>
                  <a:schemeClr val="tx1"/>
                </a:solidFill>
                <a:latin typeface="+mj-lt"/>
                <a:ea typeface="Roboto Light" pitchFamily="2" charset="0"/>
                <a:cs typeface="Open Sans Condensed" pitchFamily="34" charset="0"/>
              </a:rPr>
              <a:t>hen the sampling set  </a:t>
            </a:r>
          </a:p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" sz="2800" dirty="0" smtClean="0">
                <a:solidFill>
                  <a:schemeClr val="tx1"/>
                </a:solidFill>
                <a:latin typeface="+mj-lt"/>
                <a:ea typeface="Roboto Light" pitchFamily="2" charset="0"/>
                <a:cs typeface="Open Sans Condensed" pitchFamily="34" charset="0"/>
              </a:rPr>
              <a:t/>
            </a:r>
            <a:br>
              <a:rPr lang="en" sz="2800" dirty="0" smtClean="0">
                <a:solidFill>
                  <a:schemeClr val="tx1"/>
                </a:solidFill>
                <a:latin typeface="+mj-lt"/>
                <a:ea typeface="Roboto Light" pitchFamily="2" charset="0"/>
                <a:cs typeface="Open Sans Condensed" pitchFamily="34" charset="0"/>
              </a:rPr>
            </a:br>
            <a:endParaRPr lang="en" sz="2800" dirty="0" smtClean="0">
              <a:solidFill>
                <a:schemeClr val="tx1"/>
              </a:solidFill>
              <a:latin typeface="+mj-lt"/>
              <a:ea typeface="Roboto Light" pitchFamily="2" charset="0"/>
              <a:cs typeface="Open Sans Condensed" pitchFamily="34" charset="0"/>
            </a:endParaRPr>
          </a:p>
        </p:txBody>
      </p:sp>
      <p:sp>
        <p:nvSpPr>
          <p:cNvPr id="4" name="Title 4"/>
          <p:cNvSpPr txBox="1">
            <a:spLocks/>
          </p:cNvSpPr>
          <p:nvPr/>
        </p:nvSpPr>
        <p:spPr>
          <a:xfrm>
            <a:off x="529765" y="230428"/>
            <a:ext cx="8229600" cy="8229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3200" dirty="0">
              <a:latin typeface="Roboto Medium" pitchFamily="2" charset="0"/>
              <a:ea typeface="Roboto Medium" pitchFamily="2" charset="0"/>
              <a:cs typeface="Arial" pitchFamily="34" charset="0"/>
            </a:endParaRPr>
          </a:p>
        </p:txBody>
      </p:sp>
      <p:sp>
        <p:nvSpPr>
          <p:cNvPr id="17" name="Title 4"/>
          <p:cNvSpPr txBox="1">
            <a:spLocks/>
          </p:cNvSpPr>
          <p:nvPr/>
        </p:nvSpPr>
        <p:spPr>
          <a:xfrm>
            <a:off x="300835" y="318195"/>
            <a:ext cx="8229600" cy="8229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" sz="28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  <a:t>Uniqueness of signal (given edge set)</a:t>
            </a:r>
            <a:endParaRPr lang="en-US" sz="2800" dirty="0">
              <a:latin typeface="Roboto Medium" pitchFamily="2" charset="0"/>
              <a:ea typeface="Roboto Medium" pitchFamily="2" charset="0"/>
              <a:cs typeface="Arial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1344" y="1299328"/>
            <a:ext cx="2106930" cy="352044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728" y="2027936"/>
            <a:ext cx="226695" cy="234696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475" y="1959102"/>
            <a:ext cx="210693" cy="24536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316" y="2564349"/>
            <a:ext cx="872109" cy="322707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95272" y="4338629"/>
            <a:ext cx="54361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rPr>
              <a:t>*Some geometrical restrictions apply</a:t>
            </a:r>
            <a:endParaRPr lang="en-US" sz="2400" dirty="0">
              <a:solidFill>
                <a:schemeClr val="tx2">
                  <a:lumMod val="60000"/>
                  <a:lumOff val="40000"/>
                </a:schemeClr>
              </a:solidFill>
              <a:latin typeface="+mj-lt"/>
            </a:endParaRPr>
          </a:p>
        </p:txBody>
      </p:sp>
      <p:pic>
        <p:nvPicPr>
          <p:cNvPr id="231" name="Picture 230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2691" y="3124505"/>
            <a:ext cx="5534025" cy="44538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6014" y="3864677"/>
            <a:ext cx="1136142" cy="325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376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Rectangle 229"/>
          <p:cNvSpPr/>
          <p:nvPr/>
        </p:nvSpPr>
        <p:spPr>
          <a:xfrm>
            <a:off x="0" y="1141154"/>
            <a:ext cx="9144000" cy="368560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Shape 41"/>
          <p:cNvSpPr txBox="1">
            <a:spLocks/>
          </p:cNvSpPr>
          <p:nvPr/>
        </p:nvSpPr>
        <p:spPr>
          <a:xfrm>
            <a:off x="300530" y="993040"/>
            <a:ext cx="8534400" cy="4708951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-US" sz="2800" b="0" i="1" dirty="0" smtClean="0">
                <a:solidFill>
                  <a:schemeClr val="tx1"/>
                </a:solidFill>
                <a:latin typeface="+mj-lt"/>
                <a:ea typeface="Roboto Light" pitchFamily="2" charset="0"/>
                <a:cs typeface="Open Sans Condensed" pitchFamily="34" charset="0"/>
              </a:rPr>
              <a:t>Theorem</a:t>
            </a:r>
            <a:r>
              <a:rPr lang="en-US" sz="2800" b="0" dirty="0" smtClean="0">
                <a:solidFill>
                  <a:schemeClr val="tx1"/>
                </a:solidFill>
                <a:latin typeface="+mj-lt"/>
                <a:ea typeface="Roboto Light" pitchFamily="2" charset="0"/>
                <a:cs typeface="Open Sans Condensed" pitchFamily="34" charset="0"/>
              </a:rPr>
              <a:t>: If </a:t>
            </a:r>
            <a:r>
              <a:rPr lang="en-US" sz="2800" dirty="0" smtClean="0">
                <a:solidFill>
                  <a:schemeClr val="tx1"/>
                </a:solidFill>
                <a:latin typeface="+mj-lt"/>
                <a:ea typeface="Roboto Light" pitchFamily="2" charset="0"/>
                <a:cs typeface="Open Sans Condensed" pitchFamily="34" charset="0"/>
              </a:rPr>
              <a:t>f</a:t>
            </a:r>
            <a:r>
              <a:rPr lang="en-US" sz="2800" b="0" dirty="0" smtClean="0">
                <a:solidFill>
                  <a:schemeClr val="tx1"/>
                </a:solidFill>
                <a:latin typeface="+mj-lt"/>
                <a:ea typeface="Roboto Light" pitchFamily="2" charset="0"/>
                <a:cs typeface="Open Sans Condensed" pitchFamily="34" charset="0"/>
              </a:rPr>
              <a:t> is PWC* with edge set                  </a:t>
            </a:r>
            <a:r>
              <a:rPr lang="en-US" sz="2800" b="0" dirty="0">
                <a:solidFill>
                  <a:schemeClr val="tx1"/>
                </a:solidFill>
                <a:latin typeface="+mj-lt"/>
                <a:ea typeface="Roboto Light" pitchFamily="2" charset="0"/>
                <a:cs typeface="Open Sans Condensed" pitchFamily="34" charset="0"/>
              </a:rPr>
              <a:t/>
            </a:r>
            <a:br>
              <a:rPr lang="en-US" sz="2800" b="0" dirty="0">
                <a:solidFill>
                  <a:schemeClr val="tx1"/>
                </a:solidFill>
                <a:latin typeface="+mj-lt"/>
                <a:ea typeface="Roboto Light" pitchFamily="2" charset="0"/>
                <a:cs typeface="Open Sans Condensed" pitchFamily="34" charset="0"/>
              </a:rPr>
            </a:br>
            <a:r>
              <a:rPr lang="en-US" sz="2800" b="0" dirty="0" smtClean="0">
                <a:solidFill>
                  <a:schemeClr val="tx1"/>
                </a:solidFill>
                <a:latin typeface="+mj-lt"/>
                <a:ea typeface="Roboto Light" pitchFamily="2" charset="0"/>
                <a:cs typeface="Open Sans Condensed" pitchFamily="34" charset="0"/>
              </a:rPr>
              <a:t>with      minimal and </a:t>
            </a:r>
            <a:r>
              <a:rPr lang="en-US" sz="2800" b="0" dirty="0" err="1" smtClean="0">
                <a:solidFill>
                  <a:schemeClr val="tx1"/>
                </a:solidFill>
                <a:latin typeface="+mj-lt"/>
                <a:ea typeface="Roboto Light" pitchFamily="2" charset="0"/>
                <a:cs typeface="Open Sans Condensed" pitchFamily="34" charset="0"/>
              </a:rPr>
              <a:t>bandlimited</a:t>
            </a:r>
            <a:r>
              <a:rPr lang="en-US" sz="2800" b="0" dirty="0" smtClean="0">
                <a:solidFill>
                  <a:schemeClr val="tx1"/>
                </a:solidFill>
                <a:latin typeface="+mj-lt"/>
                <a:ea typeface="Roboto Light" pitchFamily="2" charset="0"/>
                <a:cs typeface="Open Sans Condensed" pitchFamily="34" charset="0"/>
              </a:rPr>
              <a:t> to      then               </a:t>
            </a:r>
          </a:p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-US" sz="2800" b="0" dirty="0" smtClean="0">
                <a:solidFill>
                  <a:schemeClr val="tx1"/>
                </a:solidFill>
                <a:latin typeface="+mj-lt"/>
                <a:ea typeface="Roboto Light" pitchFamily="2" charset="0"/>
                <a:cs typeface="Open Sans Condensed" pitchFamily="34" charset="0"/>
              </a:rPr>
              <a:t>             is the unique solution to </a:t>
            </a:r>
          </a:p>
          <a:p>
            <a:pPr marL="514350" indent="-514350">
              <a:lnSpc>
                <a:spcPct val="150000"/>
              </a:lnSpc>
              <a:buClr>
                <a:schemeClr val="tx1"/>
              </a:buClr>
              <a:buFont typeface="+mj-lt"/>
              <a:buAutoNum type="arabicPeriod"/>
            </a:pPr>
            <a:endParaRPr lang="en-US" sz="2800" b="0" dirty="0">
              <a:solidFill>
                <a:schemeClr val="tx1"/>
              </a:solidFill>
              <a:latin typeface="+mj-lt"/>
              <a:ea typeface="Roboto Light" pitchFamily="2" charset="0"/>
              <a:cs typeface="Open Sans Condensed" pitchFamily="34" charset="0"/>
            </a:endParaRPr>
          </a:p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-US" sz="2800" b="0" dirty="0">
                <a:solidFill>
                  <a:schemeClr val="tx1"/>
                </a:solidFill>
                <a:latin typeface="+mj-lt"/>
                <a:ea typeface="Roboto Light" pitchFamily="2" charset="0"/>
                <a:cs typeface="Open Sans Condensed" pitchFamily="34" charset="0"/>
              </a:rPr>
              <a:t>w</a:t>
            </a:r>
            <a:r>
              <a:rPr lang="en-US" sz="2800" b="0" dirty="0" smtClean="0">
                <a:solidFill>
                  <a:schemeClr val="tx1"/>
                </a:solidFill>
                <a:latin typeface="+mj-lt"/>
                <a:ea typeface="Roboto Light" pitchFamily="2" charset="0"/>
                <a:cs typeface="Open Sans Condensed" pitchFamily="34" charset="0"/>
              </a:rPr>
              <a:t>hen the sampling set  </a:t>
            </a:r>
          </a:p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" sz="2800" dirty="0" smtClean="0">
                <a:solidFill>
                  <a:schemeClr val="tx1"/>
                </a:solidFill>
                <a:latin typeface="+mj-lt"/>
                <a:ea typeface="Roboto Light" pitchFamily="2" charset="0"/>
                <a:cs typeface="Open Sans Condensed" pitchFamily="34" charset="0"/>
              </a:rPr>
              <a:t/>
            </a:r>
            <a:br>
              <a:rPr lang="en" sz="2800" dirty="0" smtClean="0">
                <a:solidFill>
                  <a:schemeClr val="tx1"/>
                </a:solidFill>
                <a:latin typeface="+mj-lt"/>
                <a:ea typeface="Roboto Light" pitchFamily="2" charset="0"/>
                <a:cs typeface="Open Sans Condensed" pitchFamily="34" charset="0"/>
              </a:rPr>
            </a:br>
            <a:endParaRPr lang="en" sz="2800" dirty="0" smtClean="0">
              <a:solidFill>
                <a:schemeClr val="tx1"/>
              </a:solidFill>
              <a:latin typeface="+mj-lt"/>
              <a:ea typeface="Roboto Light" pitchFamily="2" charset="0"/>
              <a:cs typeface="Open Sans Condensed" pitchFamily="34" charset="0"/>
            </a:endParaRPr>
          </a:p>
        </p:txBody>
      </p:sp>
      <p:sp>
        <p:nvSpPr>
          <p:cNvPr id="4" name="Title 4"/>
          <p:cNvSpPr txBox="1">
            <a:spLocks/>
          </p:cNvSpPr>
          <p:nvPr/>
        </p:nvSpPr>
        <p:spPr>
          <a:xfrm>
            <a:off x="529765" y="230428"/>
            <a:ext cx="8229600" cy="8229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3200" dirty="0">
              <a:latin typeface="Roboto Medium" pitchFamily="2" charset="0"/>
              <a:ea typeface="Roboto Medium" pitchFamily="2" charset="0"/>
              <a:cs typeface="Arial" pitchFamily="34" charset="0"/>
            </a:endParaRPr>
          </a:p>
        </p:txBody>
      </p:sp>
      <p:sp>
        <p:nvSpPr>
          <p:cNvPr id="17" name="Title 4"/>
          <p:cNvSpPr txBox="1">
            <a:spLocks/>
          </p:cNvSpPr>
          <p:nvPr/>
        </p:nvSpPr>
        <p:spPr>
          <a:xfrm>
            <a:off x="300835" y="318195"/>
            <a:ext cx="8229600" cy="8229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" sz="28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  <a:t>Uniqueness of signal (given edge set)</a:t>
            </a:r>
            <a:endParaRPr lang="en-US" sz="2800" dirty="0">
              <a:latin typeface="Roboto Medium" pitchFamily="2" charset="0"/>
              <a:ea typeface="Roboto Medium" pitchFamily="2" charset="0"/>
              <a:cs typeface="Arial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1344" y="1299328"/>
            <a:ext cx="2106930" cy="352044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728" y="2027936"/>
            <a:ext cx="226695" cy="234696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475" y="1959102"/>
            <a:ext cx="210693" cy="24536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316" y="2564349"/>
            <a:ext cx="872109" cy="322707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95272" y="4338629"/>
            <a:ext cx="54361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rPr>
              <a:t>*Some geometrical restrictions apply</a:t>
            </a:r>
            <a:endParaRPr lang="en-US" sz="2400" dirty="0">
              <a:solidFill>
                <a:schemeClr val="tx2">
                  <a:lumMod val="60000"/>
                  <a:lumOff val="40000"/>
                </a:schemeClr>
              </a:solidFill>
              <a:latin typeface="+mj-lt"/>
            </a:endParaRPr>
          </a:p>
        </p:txBody>
      </p:sp>
      <p:pic>
        <p:nvPicPr>
          <p:cNvPr id="231" name="Picture 230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2691" y="3124505"/>
            <a:ext cx="5534025" cy="44538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730" y="5550711"/>
            <a:ext cx="7443597" cy="618744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309070" y="5070377"/>
            <a:ext cx="19303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+mj-lt"/>
              </a:rPr>
              <a:t>Equivalently,</a:t>
            </a:r>
            <a:endParaRPr lang="en-US" sz="2400" dirty="0">
              <a:latin typeface="+mj-lt"/>
            </a:endParaRPr>
          </a:p>
        </p:txBody>
      </p:sp>
      <p:pic>
        <p:nvPicPr>
          <p:cNvPr id="18" name="Picture 17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6014" y="3864677"/>
            <a:ext cx="1136142" cy="325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500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7"/>
          <p:cNvSpPr>
            <a:spLocks noGrp="1"/>
          </p:cNvSpPr>
          <p:nvPr>
            <p:ph sz="half" idx="1"/>
          </p:nvPr>
        </p:nvSpPr>
        <p:spPr>
          <a:xfrm>
            <a:off x="1142389" y="993040"/>
            <a:ext cx="7388045" cy="4525963"/>
          </a:xfrm>
        </p:spPr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40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Introduction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0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Off-the-Grid Image Recovery: New Framework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0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Sampling Theorems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000" dirty="0">
                <a:latin typeface="+mj-lt"/>
              </a:rPr>
              <a:t>Algorithms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0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Discussion &amp;</a:t>
            </a:r>
            <a:br>
              <a:rPr lang="en-US" sz="40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</a:br>
            <a:r>
              <a:rPr lang="en-US" sz="40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Conclusion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190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Rectangle 3082"/>
          <p:cNvSpPr/>
          <p:nvPr/>
        </p:nvSpPr>
        <p:spPr>
          <a:xfrm>
            <a:off x="4575" y="1393536"/>
            <a:ext cx="9139425" cy="4608600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2" descr="C:\Users\Greg\Dropbox\Presentations\ISBI2015\images\fig_kspace1.png"/>
          <p:cNvPicPr>
            <a:picLocks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855" y="3693956"/>
            <a:ext cx="1695315" cy="1695315"/>
          </a:xfrm>
          <a:prstGeom prst="rect">
            <a:avLst/>
          </a:prstGeom>
          <a:noFill/>
          <a:ln w="1905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rame 6"/>
          <p:cNvSpPr/>
          <p:nvPr/>
        </p:nvSpPr>
        <p:spPr>
          <a:xfrm>
            <a:off x="385855" y="3693956"/>
            <a:ext cx="1695315" cy="1695315"/>
          </a:xfrm>
          <a:prstGeom prst="frame">
            <a:avLst>
              <a:gd name="adj1" fmla="val 36458"/>
            </a:avLst>
          </a:prstGeom>
          <a:solidFill>
            <a:srgbClr val="0606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3075" name="Picture 3" descr="C:\Users\Greg\Dropbox\CurveModels\CurveTest\recon\results\paper\fig_SL_K15_mask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773" y="2047281"/>
            <a:ext cx="1708887" cy="1708887"/>
          </a:xfrm>
          <a:prstGeom prst="rect">
            <a:avLst/>
          </a:prstGeo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Elbow Connector 13"/>
          <p:cNvCxnSpPr>
            <a:stCxn id="4" idx="3"/>
            <a:endCxn id="3075" idx="2"/>
          </p:cNvCxnSpPr>
          <p:nvPr/>
        </p:nvCxnSpPr>
        <p:spPr>
          <a:xfrm flipV="1">
            <a:off x="2081170" y="3756168"/>
            <a:ext cx="1372047" cy="785446"/>
          </a:xfrm>
          <a:prstGeom prst="bentConnector2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72" name="TextBox 3071"/>
          <p:cNvSpPr txBox="1"/>
          <p:nvPr/>
        </p:nvSpPr>
        <p:spPr>
          <a:xfrm>
            <a:off x="462665" y="3017905"/>
            <a:ext cx="1526350" cy="676052"/>
          </a:xfrm>
          <a:prstGeom prst="rect">
            <a:avLst/>
          </a:prstGeom>
        </p:spPr>
        <p:txBody>
          <a:bodyPr wrap="none" lIns="91425" tIns="91425" rIns="91425" bIns="91425" rtlCol="0" anchor="t" anchorCtr="0">
            <a:spAutoFit/>
          </a:bodyPr>
          <a:lstStyle/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-US" sz="2400" b="0" dirty="0" smtClean="0">
                <a:solidFill>
                  <a:schemeClr val="tx1"/>
                </a:solidFill>
                <a:latin typeface="+mj-lt"/>
                <a:ea typeface="Roboto Light" pitchFamily="2" charset="0"/>
                <a:cs typeface="Open Sans Condensed" pitchFamily="34" charset="0"/>
              </a:rPr>
              <a:t>LR INPUT</a:t>
            </a:r>
          </a:p>
        </p:txBody>
      </p:sp>
      <p:pic>
        <p:nvPicPr>
          <p:cNvPr id="41" name="Picture 4" descr="C:\Users\Greg\Dropbox\CurveModels\CurveTest\recon\results\isbi\SL_256_fullysampled_TV_recon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8108" y="3655266"/>
            <a:ext cx="454377" cy="454377"/>
          </a:xfrm>
          <a:prstGeom prst="rect">
            <a:avLst/>
          </a:prstGeom>
          <a:noFill/>
          <a:ln w="28575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Title 4"/>
          <p:cNvSpPr txBox="1">
            <a:spLocks/>
          </p:cNvSpPr>
          <p:nvPr/>
        </p:nvSpPr>
        <p:spPr>
          <a:xfrm>
            <a:off x="365760" y="170080"/>
            <a:ext cx="8229600" cy="8229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" sz="2800" i="1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  <a:t>Previously</a:t>
            </a:r>
            <a:r>
              <a:rPr lang="en" sz="28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  <a:t>: Two-stage Super-resolution MRI</a:t>
            </a:r>
            <a:br>
              <a:rPr lang="en" sz="28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</a:br>
            <a:r>
              <a:rPr lang="en" sz="28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  <a:t>Piecewise Constant Signal Model [O. &amp; Jacob, 2015]</a:t>
            </a:r>
            <a:endParaRPr lang="en-US" sz="2800" dirty="0">
              <a:latin typeface="Roboto Medium" pitchFamily="2" charset="0"/>
              <a:ea typeface="Roboto Medium" pitchFamily="2" charset="0"/>
              <a:cs typeface="Arial" pitchFamily="34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675230" y="5386271"/>
            <a:ext cx="26910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rPr>
              <a:t>Off-the-grid</a:t>
            </a:r>
            <a:endParaRPr lang="en-US" sz="2800" dirty="0">
              <a:solidFill>
                <a:schemeClr val="tx2">
                  <a:lumMod val="60000"/>
                  <a:lumOff val="40000"/>
                </a:schemeClr>
              </a:solidFill>
              <a:latin typeface="+mj-lt"/>
            </a:endParaRPr>
          </a:p>
        </p:txBody>
      </p:sp>
      <p:sp>
        <p:nvSpPr>
          <p:cNvPr id="3084" name="TextBox 3083"/>
          <p:cNvSpPr txBox="1"/>
          <p:nvPr/>
        </p:nvSpPr>
        <p:spPr>
          <a:xfrm>
            <a:off x="270640" y="1214252"/>
            <a:ext cx="4037020" cy="830966"/>
          </a:xfrm>
          <a:prstGeom prst="rect">
            <a:avLst/>
          </a:prstGeom>
        </p:spPr>
        <p:txBody>
          <a:bodyPr wrap="square" lIns="91425" tIns="91425" rIns="91425" bIns="91425" rtlCol="0" anchor="t" anchorCtr="0">
            <a:spAutoFit/>
          </a:bodyPr>
          <a:lstStyle/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-US" sz="2800" b="0" dirty="0" smtClean="0">
                <a:solidFill>
                  <a:schemeClr val="tx1"/>
                </a:solidFill>
                <a:latin typeface="+mj-lt"/>
                <a:ea typeface="Roboto Light" pitchFamily="2" charset="0"/>
                <a:cs typeface="Open Sans Condensed" pitchFamily="34" charset="0"/>
              </a:rPr>
              <a:t>1. Recover edge </a:t>
            </a:r>
            <a:r>
              <a:rPr lang="en-US" sz="2800" dirty="0">
                <a:latin typeface="+mj-lt"/>
                <a:ea typeface="Roboto Light" pitchFamily="2" charset="0"/>
                <a:cs typeface="Open Sans Condensed" pitchFamily="34" charset="0"/>
              </a:rPr>
              <a:t>s</a:t>
            </a:r>
            <a:r>
              <a:rPr lang="en-US" sz="2800" b="0" dirty="0" smtClean="0">
                <a:solidFill>
                  <a:schemeClr val="tx1"/>
                </a:solidFill>
                <a:latin typeface="+mj-lt"/>
                <a:ea typeface="Roboto Light" pitchFamily="2" charset="0"/>
                <a:cs typeface="Open Sans Condensed" pitchFamily="34" charset="0"/>
              </a:rPr>
              <a:t>et</a:t>
            </a:r>
          </a:p>
        </p:txBody>
      </p:sp>
      <p:cxnSp>
        <p:nvCxnSpPr>
          <p:cNvPr id="65" name="Elbow Connector 64"/>
          <p:cNvCxnSpPr/>
          <p:nvPr/>
        </p:nvCxnSpPr>
        <p:spPr>
          <a:xfrm>
            <a:off x="2081170" y="4541612"/>
            <a:ext cx="2874880" cy="1"/>
          </a:xfrm>
          <a:prstGeom prst="bentConnector3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4838346" y="1208258"/>
            <a:ext cx="4037020" cy="2050596"/>
          </a:xfrm>
          <a:prstGeom prst="rect">
            <a:avLst/>
          </a:prstGeom>
        </p:spPr>
        <p:txBody>
          <a:bodyPr wrap="square" lIns="91425" tIns="91425" rIns="91425" bIns="91425" rtlCol="0" anchor="t" anchorCtr="0">
            <a:spAutoFit/>
          </a:bodyPr>
          <a:lstStyle/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-US" sz="2800" dirty="0">
                <a:latin typeface="+mj-lt"/>
                <a:ea typeface="Roboto Light" pitchFamily="2" charset="0"/>
                <a:cs typeface="Open Sans Condensed" pitchFamily="34" charset="0"/>
              </a:rPr>
              <a:t>2</a:t>
            </a:r>
            <a:r>
              <a:rPr lang="en-US" sz="2800" b="0" dirty="0" smtClean="0">
                <a:solidFill>
                  <a:schemeClr val="tx1"/>
                </a:solidFill>
                <a:latin typeface="+mj-lt"/>
                <a:ea typeface="Roboto Light" pitchFamily="2" charset="0"/>
                <a:cs typeface="Open Sans Condensed" pitchFamily="34" charset="0"/>
              </a:rPr>
              <a:t>. Recover amplitudes</a:t>
            </a:r>
            <a:br>
              <a:rPr lang="en-US" sz="2800" b="0" dirty="0" smtClean="0">
                <a:solidFill>
                  <a:schemeClr val="tx1"/>
                </a:solidFill>
                <a:latin typeface="+mj-lt"/>
                <a:ea typeface="Roboto Light" pitchFamily="2" charset="0"/>
                <a:cs typeface="Open Sans Condensed" pitchFamily="34" charset="0"/>
              </a:rPr>
            </a:br>
            <a:r>
              <a:rPr lang="en-US" sz="2800" b="0" dirty="0" smtClean="0">
                <a:solidFill>
                  <a:schemeClr val="tx1"/>
                </a:solidFill>
                <a:latin typeface="+mj-lt"/>
                <a:ea typeface="Roboto Light" pitchFamily="2" charset="0"/>
                <a:cs typeface="Open Sans Condensed" pitchFamily="34" charset="0"/>
              </a:rPr>
              <a:t/>
            </a:r>
            <a:br>
              <a:rPr lang="en-US" sz="2800" b="0" dirty="0" smtClean="0">
                <a:solidFill>
                  <a:schemeClr val="tx1"/>
                </a:solidFill>
                <a:latin typeface="+mj-lt"/>
                <a:ea typeface="Roboto Light" pitchFamily="2" charset="0"/>
                <a:cs typeface="Open Sans Condensed" pitchFamily="34" charset="0"/>
              </a:rPr>
            </a:br>
            <a:endParaRPr lang="en-US" sz="2800" b="0" dirty="0" smtClean="0">
              <a:solidFill>
                <a:schemeClr val="tx1"/>
              </a:solidFill>
              <a:latin typeface="+mj-lt"/>
              <a:ea typeface="Roboto Light" pitchFamily="2" charset="0"/>
              <a:cs typeface="Open Sans Condensed" pitchFamily="34" charset="0"/>
            </a:endParaRPr>
          </a:p>
        </p:txBody>
      </p:sp>
      <p:sp>
        <p:nvSpPr>
          <p:cNvPr id="3092" name="Rectangle 3091"/>
          <p:cNvSpPr/>
          <p:nvPr/>
        </p:nvSpPr>
        <p:spPr>
          <a:xfrm>
            <a:off x="5471007" y="2962768"/>
            <a:ext cx="2569934" cy="138499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  <a:buClr>
                <a:schemeClr val="tx1"/>
              </a:buClr>
            </a:pPr>
            <a:r>
              <a:rPr lang="en-US" sz="2800" dirty="0" smtClean="0">
                <a:solidFill>
                  <a:schemeClr val="bg1"/>
                </a:solidFill>
                <a:latin typeface="+mj-lt"/>
                <a:ea typeface="Roboto Light" pitchFamily="2" charset="0"/>
                <a:cs typeface="Open Sans Condensed" pitchFamily="34" charset="0"/>
              </a:rPr>
              <a:t>Computational</a:t>
            </a:r>
            <a:br>
              <a:rPr lang="en-US" sz="2800" dirty="0" smtClean="0">
                <a:solidFill>
                  <a:schemeClr val="bg1"/>
                </a:solidFill>
                <a:latin typeface="+mj-lt"/>
                <a:ea typeface="Roboto Light" pitchFamily="2" charset="0"/>
                <a:cs typeface="Open Sans Condensed" pitchFamily="34" charset="0"/>
              </a:rPr>
            </a:br>
            <a:r>
              <a:rPr lang="en-US" sz="2800" dirty="0" smtClean="0">
                <a:solidFill>
                  <a:schemeClr val="bg1"/>
                </a:solidFill>
                <a:latin typeface="+mj-lt"/>
                <a:ea typeface="Roboto Light" pitchFamily="2" charset="0"/>
                <a:cs typeface="Open Sans Condensed" pitchFamily="34" charset="0"/>
              </a:rPr>
              <a:t>Challenge!</a:t>
            </a:r>
            <a:endParaRPr lang="en-US" sz="2800" dirty="0">
              <a:solidFill>
                <a:schemeClr val="bg1"/>
              </a:solidFill>
              <a:latin typeface="+mj-lt"/>
              <a:ea typeface="Roboto Light" pitchFamily="2" charset="0"/>
              <a:cs typeface="Open Sans Condensed" pitchFamily="34" charset="0"/>
            </a:endParaRPr>
          </a:p>
        </p:txBody>
      </p:sp>
      <p:cxnSp>
        <p:nvCxnSpPr>
          <p:cNvPr id="3094" name="Straight Connector 3093"/>
          <p:cNvCxnSpPr>
            <a:stCxn id="3083" idx="0"/>
            <a:endCxn id="3083" idx="2"/>
          </p:cNvCxnSpPr>
          <p:nvPr/>
        </p:nvCxnSpPr>
        <p:spPr>
          <a:xfrm>
            <a:off x="4574288" y="1393536"/>
            <a:ext cx="0" cy="460860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1789465" y="5389271"/>
            <a:ext cx="26910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rPr>
              <a:t>Off-the-grid</a:t>
            </a:r>
            <a:endParaRPr lang="en-US" sz="2800" dirty="0">
              <a:solidFill>
                <a:schemeClr val="tx2">
                  <a:lumMod val="60000"/>
                  <a:lumOff val="40000"/>
                </a:schemeClr>
              </a:solidFill>
              <a:latin typeface="+mj-lt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2076327" y="1225397"/>
            <a:ext cx="7049651" cy="4774034"/>
            <a:chOff x="9924353" y="1758719"/>
            <a:chExt cx="7049651" cy="4774034"/>
          </a:xfrm>
        </p:grpSpPr>
        <p:sp>
          <p:nvSpPr>
            <p:cNvPr id="18" name="Rectangle 17"/>
            <p:cNvSpPr/>
            <p:nvPr/>
          </p:nvSpPr>
          <p:spPr>
            <a:xfrm>
              <a:off x="12408866" y="1924154"/>
              <a:ext cx="4565138" cy="46085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9" name="Group 18"/>
            <p:cNvGrpSpPr/>
            <p:nvPr/>
          </p:nvGrpSpPr>
          <p:grpSpPr>
            <a:xfrm>
              <a:off x="9924353" y="1758719"/>
              <a:ext cx="6792506" cy="4172957"/>
              <a:chOff x="2081170" y="1216315"/>
              <a:chExt cx="6792506" cy="4172957"/>
            </a:xfrm>
          </p:grpSpPr>
          <p:cxnSp>
            <p:nvCxnSpPr>
              <p:cNvPr id="20" name="Elbow Connector 19"/>
              <p:cNvCxnSpPr>
                <a:endCxn id="22" idx="1"/>
              </p:cNvCxnSpPr>
              <p:nvPr/>
            </p:nvCxnSpPr>
            <p:spPr>
              <a:xfrm>
                <a:off x="2081170" y="4541614"/>
                <a:ext cx="2874880" cy="1"/>
              </a:xfrm>
              <a:prstGeom prst="bentConnector3">
                <a:avLst/>
              </a:prstGeom>
              <a:ln w="5715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1" name="Group 20"/>
              <p:cNvGrpSpPr/>
              <p:nvPr/>
            </p:nvGrpSpPr>
            <p:grpSpPr>
              <a:xfrm>
                <a:off x="3462619" y="1216315"/>
                <a:ext cx="5411057" cy="4172957"/>
                <a:chOff x="3462619" y="1216315"/>
                <a:chExt cx="5411057" cy="4172957"/>
              </a:xfrm>
            </p:grpSpPr>
            <p:sp>
              <p:nvSpPr>
                <p:cNvPr id="22" name="Rectangle 21"/>
                <p:cNvSpPr/>
                <p:nvPr/>
              </p:nvSpPr>
              <p:spPr>
                <a:xfrm>
                  <a:off x="4956050" y="3693957"/>
                  <a:ext cx="1695315" cy="1695315"/>
                </a:xfrm>
                <a:prstGeom prst="rect">
                  <a:avLst/>
                </a:prstGeom>
                <a:solidFill>
                  <a:schemeClr val="tx1">
                    <a:lumMod val="25000"/>
                    <a:lumOff val="75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" name="TextBox 22"/>
                <p:cNvSpPr txBox="1"/>
                <p:nvPr/>
              </p:nvSpPr>
              <p:spPr>
                <a:xfrm>
                  <a:off x="5024502" y="3889860"/>
                  <a:ext cx="1558410" cy="1292631"/>
                </a:xfrm>
                <a:prstGeom prst="rect">
                  <a:avLst/>
                </a:prstGeom>
              </p:spPr>
              <p:txBody>
                <a:bodyPr wrap="none" lIns="91425" tIns="91425" rIns="91425" bIns="91425" rtlCol="0" anchor="t" anchorCtr="0">
                  <a:spAutoFit/>
                </a:bodyPr>
                <a:lstStyle/>
                <a:p>
                  <a:pPr algn="ctr">
                    <a:buClr>
                      <a:schemeClr val="tx1"/>
                    </a:buClr>
                  </a:pPr>
                  <a:r>
                    <a:rPr lang="en-US" sz="2400" b="0" dirty="0" smtClean="0">
                      <a:latin typeface="+mj-lt"/>
                      <a:ea typeface="Roboto Light" pitchFamily="2" charset="0"/>
                      <a:cs typeface="Open Sans Condensed" pitchFamily="34" charset="0"/>
                    </a:rPr>
                    <a:t>Spatial</a:t>
                  </a:r>
                </a:p>
                <a:p>
                  <a:pPr algn="ctr">
                    <a:buClr>
                      <a:schemeClr val="tx1"/>
                    </a:buClr>
                  </a:pPr>
                  <a:r>
                    <a:rPr lang="en-US" sz="2400" dirty="0">
                      <a:latin typeface="+mj-lt"/>
                      <a:ea typeface="Roboto Light" pitchFamily="2" charset="0"/>
                      <a:cs typeface="Open Sans Condensed" pitchFamily="34" charset="0"/>
                    </a:rPr>
                    <a:t> </a:t>
                  </a:r>
                  <a:r>
                    <a:rPr lang="en-US" sz="2400" dirty="0" smtClean="0">
                      <a:latin typeface="+mj-lt"/>
                      <a:ea typeface="Roboto Light" pitchFamily="2" charset="0"/>
                      <a:cs typeface="Open Sans Condensed" pitchFamily="34" charset="0"/>
                    </a:rPr>
                    <a:t> </a:t>
                  </a:r>
                  <a:r>
                    <a:rPr lang="en-US" sz="2400" b="0" dirty="0" smtClean="0">
                      <a:latin typeface="+mj-lt"/>
                      <a:ea typeface="Roboto Light" pitchFamily="2" charset="0"/>
                      <a:cs typeface="Open Sans Condensed" pitchFamily="34" charset="0"/>
                    </a:rPr>
                    <a:t>Domain  </a:t>
                  </a:r>
                  <a:br>
                    <a:rPr lang="en-US" sz="2400" b="0" dirty="0" smtClean="0">
                      <a:latin typeface="+mj-lt"/>
                      <a:ea typeface="Roboto Light" pitchFamily="2" charset="0"/>
                      <a:cs typeface="Open Sans Condensed" pitchFamily="34" charset="0"/>
                    </a:rPr>
                  </a:br>
                  <a:r>
                    <a:rPr lang="en-US" sz="2400" dirty="0" smtClean="0">
                      <a:latin typeface="+mj-lt"/>
                      <a:ea typeface="Roboto Light" pitchFamily="2" charset="0"/>
                      <a:cs typeface="Open Sans Condensed" pitchFamily="34" charset="0"/>
                    </a:rPr>
                    <a:t>R</a:t>
                  </a:r>
                  <a:r>
                    <a:rPr lang="en-US" sz="2400" b="0" dirty="0" smtClean="0">
                      <a:latin typeface="+mj-lt"/>
                      <a:ea typeface="Roboto Light" pitchFamily="2" charset="0"/>
                      <a:cs typeface="Open Sans Condensed" pitchFamily="34" charset="0"/>
                    </a:rPr>
                    <a:t>ecovery</a:t>
                  </a:r>
                </a:p>
              </p:txBody>
            </p:sp>
            <p:cxnSp>
              <p:nvCxnSpPr>
                <p:cNvPr id="24" name="Elbow Connector 23"/>
                <p:cNvCxnSpPr>
                  <a:endCxn id="22" idx="0"/>
                </p:cNvCxnSpPr>
                <p:nvPr/>
              </p:nvCxnSpPr>
              <p:spPr>
                <a:xfrm>
                  <a:off x="4307660" y="2901725"/>
                  <a:ext cx="1496048" cy="792232"/>
                </a:xfrm>
                <a:prstGeom prst="bentConnector2">
                  <a:avLst/>
                </a:prstGeom>
                <a:ln w="57150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Elbow Connector 24"/>
                <p:cNvCxnSpPr/>
                <p:nvPr/>
              </p:nvCxnSpPr>
              <p:spPr>
                <a:xfrm>
                  <a:off x="6651365" y="4541614"/>
                  <a:ext cx="498425" cy="1"/>
                </a:xfrm>
                <a:prstGeom prst="bentConnector3">
                  <a:avLst/>
                </a:prstGeom>
                <a:ln w="57150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6" name="TextBox 25"/>
                <p:cNvSpPr txBox="1"/>
                <p:nvPr/>
              </p:nvSpPr>
              <p:spPr>
                <a:xfrm>
                  <a:off x="3462619" y="2122720"/>
                  <a:ext cx="4992650" cy="757934"/>
                </a:xfrm>
                <a:prstGeom prst="rect">
                  <a:avLst/>
                </a:prstGeom>
              </p:spPr>
              <p:txBody>
                <a:bodyPr wrap="square" lIns="91425" tIns="91425" rIns="91425" bIns="91425" rtlCol="0" anchor="t" anchorCtr="0">
                  <a:spAutoFit/>
                </a:bodyPr>
                <a:lstStyle/>
                <a:p>
                  <a:pPr algn="ctr">
                    <a:lnSpc>
                      <a:spcPct val="150000"/>
                    </a:lnSpc>
                    <a:buClr>
                      <a:schemeClr val="tx1"/>
                    </a:buClr>
                  </a:pPr>
                  <a:r>
                    <a:rPr lang="en-US" sz="2800" dirty="0" smtClean="0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latin typeface="+mj-lt"/>
                      <a:ea typeface="Roboto Light" pitchFamily="2" charset="0"/>
                      <a:cs typeface="Open Sans Condensed" pitchFamily="34" charset="0"/>
                    </a:rPr>
                    <a:t>Discretize </a:t>
                  </a:r>
                  <a:endParaRPr lang="en-US" sz="2800" b="0" dirty="0" smtClean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+mj-lt"/>
                    <a:ea typeface="Roboto Light" pitchFamily="2" charset="0"/>
                    <a:cs typeface="Open Sans Condensed" pitchFamily="34" charset="0"/>
                  </a:endParaRPr>
                </a:p>
              </p:txBody>
            </p:sp>
            <p:sp>
              <p:nvSpPr>
                <p:cNvPr id="27" name="TextBox 26"/>
                <p:cNvSpPr txBox="1"/>
                <p:nvPr/>
              </p:nvSpPr>
              <p:spPr>
                <a:xfrm>
                  <a:off x="7004284" y="3017904"/>
                  <a:ext cx="1869392" cy="676052"/>
                </a:xfrm>
                <a:prstGeom prst="rect">
                  <a:avLst/>
                </a:prstGeom>
              </p:spPr>
              <p:txBody>
                <a:bodyPr wrap="none" lIns="91425" tIns="91425" rIns="91425" bIns="91425" rtlCol="0" anchor="t" anchorCtr="0">
                  <a:spAutoFit/>
                </a:bodyPr>
                <a:lstStyle/>
                <a:p>
                  <a:pPr>
                    <a:lnSpc>
                      <a:spcPct val="150000"/>
                    </a:lnSpc>
                    <a:buClr>
                      <a:schemeClr val="tx1"/>
                    </a:buClr>
                  </a:pPr>
                  <a:r>
                    <a:rPr lang="en-US" sz="2400" b="0" dirty="0" smtClean="0">
                      <a:solidFill>
                        <a:schemeClr val="tx1"/>
                      </a:solidFill>
                      <a:latin typeface="+mj-lt"/>
                      <a:ea typeface="Roboto Light" pitchFamily="2" charset="0"/>
                      <a:cs typeface="Open Sans Condensed" pitchFamily="34" charset="0"/>
                    </a:rPr>
                    <a:t>HR OUTPUT</a:t>
                  </a:r>
                </a:p>
              </p:txBody>
            </p:sp>
            <p:pic>
              <p:nvPicPr>
                <p:cNvPr id="28" name="Picture 4" descr="C:\Users\Greg\Dropbox\CurveModels\CurveTest\recon\results\isbi\SL_256_fullysampled_TV_recon.png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BEBA8EAE-BF5A-486C-A8C5-ECC9F3942E4B}">
                      <a14:imgProps xmlns:a14="http://schemas.microsoft.com/office/drawing/2010/main">
                        <a14:imgLayer r:embed="rId8">
                          <a14:imgEffect>
                            <a14:brightnessContrast bright="40000" contrast="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116119" y="3693957"/>
                  <a:ext cx="1695314" cy="169531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29" name="TextBox 28"/>
                <p:cNvSpPr txBox="1"/>
                <p:nvPr/>
              </p:nvSpPr>
              <p:spPr>
                <a:xfrm>
                  <a:off x="4829742" y="1216315"/>
                  <a:ext cx="4037020" cy="830966"/>
                </a:xfrm>
                <a:prstGeom prst="rect">
                  <a:avLst/>
                </a:prstGeom>
              </p:spPr>
              <p:txBody>
                <a:bodyPr wrap="square" lIns="91425" tIns="91425" rIns="91425" bIns="91425" rtlCol="0" anchor="t" anchorCtr="0">
                  <a:spAutoFit/>
                </a:bodyPr>
                <a:lstStyle/>
                <a:p>
                  <a:pPr>
                    <a:lnSpc>
                      <a:spcPct val="150000"/>
                    </a:lnSpc>
                    <a:buClr>
                      <a:schemeClr val="tx1"/>
                    </a:buClr>
                  </a:pPr>
                  <a:r>
                    <a:rPr lang="en-US" sz="2800" dirty="0">
                      <a:latin typeface="+mj-lt"/>
                      <a:ea typeface="Roboto Light" pitchFamily="2" charset="0"/>
                      <a:cs typeface="Open Sans Condensed" pitchFamily="34" charset="0"/>
                    </a:rPr>
                    <a:t>2</a:t>
                  </a:r>
                  <a:r>
                    <a:rPr lang="en-US" sz="2800" b="0" dirty="0" smtClean="0">
                      <a:solidFill>
                        <a:schemeClr val="tx1"/>
                      </a:solidFill>
                      <a:latin typeface="+mj-lt"/>
                      <a:ea typeface="Roboto Light" pitchFamily="2" charset="0"/>
                      <a:cs typeface="Open Sans Condensed" pitchFamily="34" charset="0"/>
                    </a:rPr>
                    <a:t>. Recover amplitudes</a:t>
                  </a:r>
                </a:p>
              </p:txBody>
            </p:sp>
          </p:grpSp>
        </p:grpSp>
      </p:grpSp>
      <p:sp>
        <p:nvSpPr>
          <p:cNvPr id="30" name="TextBox 29"/>
          <p:cNvSpPr txBox="1"/>
          <p:nvPr/>
        </p:nvSpPr>
        <p:spPr>
          <a:xfrm>
            <a:off x="5729615" y="5398354"/>
            <a:ext cx="26910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rPr>
              <a:t>On-the-grid</a:t>
            </a:r>
            <a:endParaRPr lang="en-US" sz="2800" dirty="0">
              <a:solidFill>
                <a:schemeClr val="tx2">
                  <a:lumMod val="60000"/>
                  <a:lumOff val="4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27025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Content Placeholder 2"/>
          <p:cNvSpPr>
            <a:spLocks noGrp="1"/>
          </p:cNvSpPr>
          <p:nvPr>
            <p:ph idx="1"/>
          </p:nvPr>
        </p:nvSpPr>
        <p:spPr>
          <a:xfrm>
            <a:off x="433868" y="740472"/>
            <a:ext cx="8229601" cy="7017306"/>
          </a:xfrm>
        </p:spPr>
        <p:txBody>
          <a:bodyPr wrap="square" tIns="91440" bIns="9144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 smtClean="0">
                <a:solidFill>
                  <a:schemeClr val="accent4">
                    <a:lumMod val="50000"/>
                  </a:schemeClr>
                </a:solidFill>
                <a:latin typeface="+mj-lt"/>
                <a:sym typeface="Wingdings" pitchFamily="2" charset="2"/>
              </a:rPr>
              <a:t>Super-resolution MRI: Fourier </a:t>
            </a:r>
            <a:r>
              <a:rPr lang="en-US" sz="2400" dirty="0" err="1" smtClean="0">
                <a:solidFill>
                  <a:schemeClr val="accent4">
                    <a:lumMod val="50000"/>
                  </a:schemeClr>
                </a:solidFill>
                <a:latin typeface="+mj-lt"/>
                <a:sym typeface="Wingdings" pitchFamily="2" charset="2"/>
              </a:rPr>
              <a:t>undersampling</a:t>
            </a:r>
            <a:r>
              <a:rPr lang="en-US" sz="2400" dirty="0" smtClean="0">
                <a:solidFill>
                  <a:schemeClr val="accent4">
                    <a:lumMod val="50000"/>
                  </a:schemeClr>
                </a:solidFill>
                <a:latin typeface="+mj-lt"/>
                <a:sym typeface="Wingdings" pitchFamily="2" charset="2"/>
              </a:rPr>
              <a:t> approach</a:t>
            </a:r>
            <a:endParaRPr lang="en-US" sz="2400" dirty="0">
              <a:solidFill>
                <a:schemeClr val="accent4">
                  <a:lumMod val="50000"/>
                </a:schemeClr>
              </a:solidFill>
              <a:latin typeface="+mj-lt"/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sz="2400" dirty="0" smtClean="0">
              <a:solidFill>
                <a:schemeClr val="accent4">
                  <a:lumMod val="50000"/>
                </a:schemeClr>
              </a:solidFill>
              <a:latin typeface="+mj-lt"/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sz="2400" dirty="0">
              <a:solidFill>
                <a:schemeClr val="accent4">
                  <a:lumMod val="50000"/>
                </a:schemeClr>
              </a:solidFill>
              <a:latin typeface="+mj-lt"/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sz="2400" dirty="0" smtClean="0">
              <a:solidFill>
                <a:schemeClr val="accent4">
                  <a:lumMod val="50000"/>
                </a:schemeClr>
              </a:solidFill>
              <a:latin typeface="+mj-lt"/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sz="2400" dirty="0" smtClean="0">
              <a:solidFill>
                <a:schemeClr val="accent4">
                  <a:lumMod val="50000"/>
                </a:schemeClr>
              </a:solidFill>
              <a:latin typeface="+mj-lt"/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sz="2400" dirty="0">
              <a:solidFill>
                <a:schemeClr val="accent4">
                  <a:lumMod val="50000"/>
                </a:schemeClr>
              </a:solidFill>
              <a:latin typeface="+mj-lt"/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r>
              <a:rPr lang="en-US" sz="2400" dirty="0" smtClean="0">
                <a:solidFill>
                  <a:schemeClr val="accent4">
                    <a:lumMod val="50000"/>
                  </a:schemeClr>
                </a:solidFill>
                <a:latin typeface="+mj-lt"/>
                <a:sym typeface="Wingdings" pitchFamily="2" charset="2"/>
              </a:rPr>
              <a:t>MRI </a:t>
            </a:r>
            <a:r>
              <a:rPr lang="en-US" sz="2400" dirty="0" err="1" smtClean="0">
                <a:solidFill>
                  <a:schemeClr val="accent4">
                    <a:lumMod val="50000"/>
                  </a:schemeClr>
                </a:solidFill>
                <a:latin typeface="+mj-lt"/>
                <a:sym typeface="Wingdings" pitchFamily="2" charset="2"/>
              </a:rPr>
              <a:t>Modalites</a:t>
            </a:r>
            <a:r>
              <a:rPr lang="en-US" sz="2400" dirty="0" smtClean="0">
                <a:solidFill>
                  <a:schemeClr val="accent4">
                    <a:lumMod val="50000"/>
                  </a:schemeClr>
                </a:solidFill>
                <a:latin typeface="+mj-lt"/>
                <a:sym typeface="Wingdings" pitchFamily="2" charset="2"/>
              </a:rPr>
              <a:t>: Multi-slice, Dynamic, MRSI</a:t>
            </a:r>
          </a:p>
          <a:p>
            <a:pPr>
              <a:lnSpc>
                <a:spcPct val="150000"/>
              </a:lnSpc>
            </a:pPr>
            <a:r>
              <a:rPr lang="en-US" sz="2400" dirty="0" smtClean="0">
                <a:solidFill>
                  <a:schemeClr val="accent4">
                    <a:lumMod val="50000"/>
                  </a:schemeClr>
                </a:solidFill>
                <a:latin typeface="+mj-lt"/>
                <a:sym typeface="Wingdings" pitchFamily="2" charset="2"/>
              </a:rPr>
              <a:t>Compressed Sensing MRI</a:t>
            </a:r>
          </a:p>
          <a:p>
            <a:pPr>
              <a:lnSpc>
                <a:spcPct val="150000"/>
              </a:lnSpc>
            </a:pPr>
            <a:r>
              <a:rPr lang="en-US" sz="2400" dirty="0" smtClean="0">
                <a:latin typeface="+mj-lt"/>
              </a:rPr>
              <a:t>Outside MRI: </a:t>
            </a:r>
            <a:r>
              <a:rPr lang="en-US" sz="2400" dirty="0" err="1" smtClean="0">
                <a:latin typeface="+mj-lt"/>
              </a:rPr>
              <a:t>Deconvolution</a:t>
            </a:r>
            <a:r>
              <a:rPr lang="en-US" sz="2400" dirty="0" smtClean="0">
                <a:latin typeface="+mj-lt"/>
              </a:rPr>
              <a:t> Microscopy, </a:t>
            </a:r>
            <a:r>
              <a:rPr lang="en-US" sz="2400" dirty="0" err="1" smtClean="0">
                <a:latin typeface="+mj-lt"/>
              </a:rPr>
              <a:t>Denoising</a:t>
            </a:r>
            <a:r>
              <a:rPr lang="en-US" sz="2400" dirty="0" smtClean="0">
                <a:latin typeface="+mj-lt"/>
              </a:rPr>
              <a:t>, etc.</a:t>
            </a:r>
          </a:p>
          <a:p>
            <a:pPr lvl="1">
              <a:lnSpc>
                <a:spcPct val="150000"/>
              </a:lnSpc>
            </a:pPr>
            <a:endParaRPr lang="en-US" sz="2400" dirty="0">
              <a:latin typeface="+mj-lt"/>
            </a:endParaRPr>
          </a:p>
          <a:p>
            <a:pPr>
              <a:lnSpc>
                <a:spcPct val="150000"/>
              </a:lnSpc>
            </a:pPr>
            <a:endParaRPr lang="en-US" sz="2400" dirty="0" smtClean="0">
              <a:solidFill>
                <a:schemeClr val="accent5"/>
              </a:solidFill>
              <a:latin typeface="+mj-lt"/>
              <a:sym typeface="Wingdings" pitchFamily="2" charset="2"/>
            </a:endParaRPr>
          </a:p>
        </p:txBody>
      </p:sp>
      <p:grpSp>
        <p:nvGrpSpPr>
          <p:cNvPr id="10244" name="Group 10243"/>
          <p:cNvGrpSpPr/>
          <p:nvPr/>
        </p:nvGrpSpPr>
        <p:grpSpPr>
          <a:xfrm>
            <a:off x="1831545" y="1602030"/>
            <a:ext cx="5298709" cy="2786193"/>
            <a:chOff x="1453692" y="1160090"/>
            <a:chExt cx="5298709" cy="2786193"/>
          </a:xfrm>
        </p:grpSpPr>
        <p:pic>
          <p:nvPicPr>
            <p:cNvPr id="10242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788008" y="1175551"/>
              <a:ext cx="1926523" cy="19265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240" name="Rectangle 10239"/>
            <p:cNvSpPr/>
            <p:nvPr/>
          </p:nvSpPr>
          <p:spPr>
            <a:xfrm>
              <a:off x="4794814" y="3115286"/>
              <a:ext cx="1957587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400" dirty="0" smtClean="0">
                  <a:solidFill>
                    <a:schemeClr val="accent1"/>
                  </a:solidFill>
                  <a:latin typeface="+mj-lt"/>
                  <a:sym typeface="Wingdings" pitchFamily="2" charset="2"/>
                </a:rPr>
                <a:t>Fourier</a:t>
              </a:r>
              <a:br>
                <a:rPr lang="en-US" sz="2400" dirty="0" smtClean="0">
                  <a:solidFill>
                    <a:schemeClr val="accent1"/>
                  </a:solidFill>
                  <a:latin typeface="+mj-lt"/>
                  <a:sym typeface="Wingdings" pitchFamily="2" charset="2"/>
                </a:rPr>
              </a:br>
              <a:r>
                <a:rPr lang="en-US" sz="2400" dirty="0" smtClean="0">
                  <a:solidFill>
                    <a:schemeClr val="accent1"/>
                  </a:solidFill>
                  <a:latin typeface="+mj-lt"/>
                  <a:sym typeface="Wingdings" pitchFamily="2" charset="2"/>
                </a:rPr>
                <a:t>Interpolation</a:t>
              </a:r>
              <a:endParaRPr lang="en-US" sz="2400" dirty="0">
                <a:solidFill>
                  <a:schemeClr val="accent1"/>
                </a:solidFill>
                <a:latin typeface="+mj-lt"/>
              </a:endParaRP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1453692" y="3115286"/>
              <a:ext cx="2031325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400" dirty="0" smtClean="0">
                  <a:solidFill>
                    <a:schemeClr val="accent1"/>
                  </a:solidFill>
                  <a:latin typeface="+mj-lt"/>
                  <a:sym typeface="Wingdings" pitchFamily="2" charset="2"/>
                </a:rPr>
                <a:t>Fourier</a:t>
              </a:r>
              <a:br>
                <a:rPr lang="en-US" sz="2400" dirty="0" smtClean="0">
                  <a:solidFill>
                    <a:schemeClr val="accent1"/>
                  </a:solidFill>
                  <a:latin typeface="+mj-lt"/>
                  <a:sym typeface="Wingdings" pitchFamily="2" charset="2"/>
                </a:rPr>
              </a:br>
              <a:r>
                <a:rPr lang="en-US" sz="2400" dirty="0" smtClean="0">
                  <a:solidFill>
                    <a:schemeClr val="accent1"/>
                  </a:solidFill>
                  <a:latin typeface="+mj-lt"/>
                  <a:sym typeface="Wingdings" pitchFamily="2" charset="2"/>
                </a:rPr>
                <a:t>Extrapolation</a:t>
              </a:r>
              <a:endParaRPr lang="en-US" sz="2400" dirty="0">
                <a:solidFill>
                  <a:schemeClr val="accent1"/>
                </a:solidFill>
                <a:latin typeface="+mj-lt"/>
              </a:endParaRPr>
            </a:p>
          </p:txBody>
        </p:sp>
        <p:pic>
          <p:nvPicPr>
            <p:cNvPr id="35" name="Picture 2" descr="C:\Users\Greg\Dropbox\Presentations\ISBI2015new\cs_vs_sr.png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1491312" y="1160090"/>
              <a:ext cx="1979412" cy="19551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6" name="Title 4"/>
          <p:cNvSpPr txBox="1">
            <a:spLocks/>
          </p:cNvSpPr>
          <p:nvPr/>
        </p:nvSpPr>
        <p:spPr>
          <a:xfrm>
            <a:off x="365760" y="241385"/>
            <a:ext cx="8229600" cy="8229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" sz="28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  <a:t>Wide range of applications</a:t>
            </a:r>
            <a:endParaRPr lang="en-US" sz="2800" dirty="0">
              <a:latin typeface="Roboto Medium" pitchFamily="2" charset="0"/>
              <a:ea typeface="Roboto Medium" pitchFamily="2" charset="0"/>
              <a:cs typeface="Arial" pitchFamily="34" charset="0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4173669" y="2329696"/>
            <a:ext cx="72167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>
                <a:latin typeface="+mj-lt"/>
              </a:rPr>
              <a:t>vs.</a:t>
            </a:r>
            <a:endParaRPr lang="en-US" sz="3200" dirty="0">
              <a:latin typeface="+mj-lt"/>
            </a:endParaRPr>
          </a:p>
        </p:txBody>
      </p:sp>
      <p:pic>
        <p:nvPicPr>
          <p:cNvPr id="45" name="Picture 2" descr="C:\Users\Greg\Dropbox\Presentations\ISBI2015new\cs_vs_sr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847310" y="2860640"/>
            <a:ext cx="769765" cy="608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9903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roup 69"/>
          <p:cNvGrpSpPr/>
          <p:nvPr/>
        </p:nvGrpSpPr>
        <p:grpSpPr>
          <a:xfrm>
            <a:off x="2585685" y="2671761"/>
            <a:ext cx="2350388" cy="3586333"/>
            <a:chOff x="2585685" y="2671761"/>
            <a:chExt cx="2350388" cy="3586333"/>
          </a:xfrm>
        </p:grpSpPr>
        <p:cxnSp>
          <p:nvCxnSpPr>
            <p:cNvPr id="5" name="Straight Arrow Connector 4"/>
            <p:cNvCxnSpPr/>
            <p:nvPr/>
          </p:nvCxnSpPr>
          <p:spPr>
            <a:xfrm>
              <a:off x="2660662" y="4436459"/>
              <a:ext cx="689485" cy="2759"/>
            </a:xfrm>
            <a:prstGeom prst="straightConnector1">
              <a:avLst/>
            </a:prstGeom>
            <a:ln w="571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8" name="Picture 57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85685" y="3869747"/>
              <a:ext cx="928116" cy="354711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13" cstate="print">
              <a:grayscl/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rightnessContrast bright="4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64473" y="4506875"/>
              <a:ext cx="1371600" cy="137160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9" name="Picture 8"/>
            <p:cNvPicPr>
              <a:picLocks/>
            </p:cNvPicPr>
            <p:nvPr/>
          </p:nvPicPr>
          <p:blipFill>
            <a:blip r:embed="rId15" cstate="print">
              <a:grayscl/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rightnessContrast bright="4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64473" y="3121245"/>
              <a:ext cx="1371600" cy="137160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48" name="Picture 47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85382" y="2671761"/>
              <a:ext cx="529781" cy="286322"/>
            </a:xfrm>
            <a:prstGeom prst="rect">
              <a:avLst/>
            </a:prstGeom>
          </p:spPr>
        </p:pic>
        <p:pic>
          <p:nvPicPr>
            <p:cNvPr id="50" name="Picture 49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14860" y="5961485"/>
              <a:ext cx="531495" cy="296609"/>
            </a:xfrm>
            <a:prstGeom prst="rect">
              <a:avLst/>
            </a:prstGeom>
          </p:spPr>
        </p:pic>
      </p:grpSp>
      <p:sp>
        <p:nvSpPr>
          <p:cNvPr id="69" name="Rectangle 68"/>
          <p:cNvSpPr/>
          <p:nvPr/>
        </p:nvSpPr>
        <p:spPr>
          <a:xfrm>
            <a:off x="-1805" y="779055"/>
            <a:ext cx="9144000" cy="1714310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4"/>
          <p:cNvSpPr txBox="1">
            <a:spLocks/>
          </p:cNvSpPr>
          <p:nvPr/>
        </p:nvSpPr>
        <p:spPr>
          <a:xfrm>
            <a:off x="365760" y="-2"/>
            <a:ext cx="8229600" cy="8229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" sz="3200" dirty="0">
                <a:latin typeface="Roboto Medium" pitchFamily="2" charset="0"/>
                <a:ea typeface="Roboto Medium" pitchFamily="2" charset="0"/>
                <a:cs typeface="Arial" pitchFamily="34" charset="0"/>
              </a:rPr>
              <a:t>M</a:t>
            </a:r>
            <a:r>
              <a:rPr lang="en" sz="32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  <a:t>atrix representation of annihilation</a:t>
            </a:r>
            <a:endParaRPr lang="en-US" sz="3200" dirty="0">
              <a:latin typeface="Roboto Medium" pitchFamily="2" charset="0"/>
              <a:ea typeface="Roboto Medium" pitchFamily="2" charset="0"/>
              <a:cs typeface="Arial" pitchFamily="34" charset="0"/>
            </a:endParaRPr>
          </a:p>
        </p:txBody>
      </p:sp>
      <p:pic>
        <p:nvPicPr>
          <p:cNvPr id="62" name="Picture 6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3485" y="894270"/>
            <a:ext cx="2374244" cy="593562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681898" y="1662368"/>
            <a:ext cx="333296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+mj-lt"/>
              </a:rPr>
              <a:t>2-D </a:t>
            </a:r>
            <a:r>
              <a:rPr lang="en-US" sz="2400" dirty="0">
                <a:latin typeface="+mj-lt"/>
              </a:rPr>
              <a:t>c</a:t>
            </a:r>
            <a:r>
              <a:rPr lang="en-US" sz="2400" dirty="0" smtClean="0">
                <a:latin typeface="+mj-lt"/>
              </a:rPr>
              <a:t>onvolution matrix</a:t>
            </a:r>
          </a:p>
          <a:p>
            <a:pPr algn="ctr"/>
            <a:r>
              <a:rPr lang="en-US" sz="2400" dirty="0" smtClean="0">
                <a:latin typeface="+mj-lt"/>
              </a:rPr>
              <a:t>(block </a:t>
            </a:r>
            <a:r>
              <a:rPr lang="en-US" sz="2400" dirty="0" err="1" smtClean="0">
                <a:latin typeface="+mj-lt"/>
              </a:rPr>
              <a:t>Toeplitz</a:t>
            </a:r>
            <a:r>
              <a:rPr lang="en-US" sz="2400" dirty="0" smtClean="0">
                <a:latin typeface="+mj-lt"/>
              </a:rPr>
              <a:t>)</a:t>
            </a:r>
            <a:endParaRPr lang="en-US" sz="2400" dirty="0">
              <a:latin typeface="+mj-lt"/>
            </a:endParaRPr>
          </a:p>
        </p:txBody>
      </p:sp>
      <p:grpSp>
        <p:nvGrpSpPr>
          <p:cNvPr id="77" name="Group 76"/>
          <p:cNvGrpSpPr/>
          <p:nvPr/>
        </p:nvGrpSpPr>
        <p:grpSpPr>
          <a:xfrm>
            <a:off x="5965325" y="3111955"/>
            <a:ext cx="2897120" cy="2745363"/>
            <a:chOff x="5965325" y="3111955"/>
            <a:chExt cx="2897120" cy="2745363"/>
          </a:xfrm>
        </p:grpSpPr>
        <p:pic>
          <p:nvPicPr>
            <p:cNvPr id="15" name="Picture 14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65325" y="3111955"/>
              <a:ext cx="1536200" cy="2745363"/>
            </a:xfrm>
            <a:prstGeom prst="rect">
              <a:avLst/>
            </a:prstGeom>
          </p:spPr>
        </p:pic>
        <p:cxnSp>
          <p:nvCxnSpPr>
            <p:cNvPr id="18" name="Straight Connector 17"/>
            <p:cNvCxnSpPr/>
            <p:nvPr/>
          </p:nvCxnSpPr>
          <p:spPr>
            <a:xfrm flipV="1">
              <a:off x="6080846" y="4505144"/>
              <a:ext cx="1228959" cy="1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1" name="Picture 20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5145" y="4228873"/>
              <a:ext cx="1207300" cy="429892"/>
            </a:xfrm>
            <a:prstGeom prst="rect">
              <a:avLst/>
            </a:prstGeom>
          </p:spPr>
        </p:pic>
      </p:grpSp>
      <p:grpSp>
        <p:nvGrpSpPr>
          <p:cNvPr id="72" name="Group 71"/>
          <p:cNvGrpSpPr/>
          <p:nvPr/>
        </p:nvGrpSpPr>
        <p:grpSpPr>
          <a:xfrm>
            <a:off x="3564473" y="3121245"/>
            <a:ext cx="3821836" cy="1882438"/>
            <a:chOff x="3564473" y="3121245"/>
            <a:chExt cx="3821836" cy="1882438"/>
          </a:xfrm>
        </p:grpSpPr>
        <p:sp>
          <p:nvSpPr>
            <p:cNvPr id="11" name="Rectangle 10"/>
            <p:cNvSpPr/>
            <p:nvPr/>
          </p:nvSpPr>
          <p:spPr>
            <a:xfrm>
              <a:off x="3564473" y="3121245"/>
              <a:ext cx="498538" cy="498538"/>
            </a:xfrm>
            <a:prstGeom prst="rect">
              <a:avLst/>
            </a:prstGeom>
            <a:noFill/>
            <a:ln w="3810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6042134" y="3267425"/>
              <a:ext cx="1344175" cy="85570"/>
            </a:xfrm>
            <a:prstGeom prst="rect">
              <a:avLst/>
            </a:prstGeom>
            <a:noFill/>
            <a:ln w="3810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6039858" y="4653065"/>
              <a:ext cx="1344175" cy="85570"/>
            </a:xfrm>
            <a:prstGeom prst="rect">
              <a:avLst/>
            </a:prstGeom>
            <a:noFill/>
            <a:ln w="3810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Straight Arrow Connector 24"/>
            <p:cNvCxnSpPr/>
            <p:nvPr/>
          </p:nvCxnSpPr>
          <p:spPr>
            <a:xfrm>
              <a:off x="4063011" y="3314590"/>
              <a:ext cx="1825504" cy="0"/>
            </a:xfrm>
            <a:prstGeom prst="straightConnector1">
              <a:avLst/>
            </a:prstGeom>
            <a:ln w="28575">
              <a:solidFill>
                <a:schemeClr val="accent5">
                  <a:lumMod val="60000"/>
                  <a:lumOff val="4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Rectangle 50"/>
            <p:cNvSpPr/>
            <p:nvPr/>
          </p:nvSpPr>
          <p:spPr>
            <a:xfrm>
              <a:off x="3564473" y="4505145"/>
              <a:ext cx="498538" cy="498538"/>
            </a:xfrm>
            <a:prstGeom prst="rect">
              <a:avLst/>
            </a:prstGeom>
            <a:noFill/>
            <a:ln w="3810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2" name="Straight Arrow Connector 51"/>
            <p:cNvCxnSpPr/>
            <p:nvPr/>
          </p:nvCxnSpPr>
          <p:spPr>
            <a:xfrm>
              <a:off x="4063011" y="4698490"/>
              <a:ext cx="1825504" cy="0"/>
            </a:xfrm>
            <a:prstGeom prst="straightConnector1">
              <a:avLst/>
            </a:prstGeom>
            <a:ln w="28575">
              <a:solidFill>
                <a:schemeClr val="accent5">
                  <a:lumMod val="60000"/>
                  <a:lumOff val="4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/>
          <p:cNvGrpSpPr/>
          <p:nvPr/>
        </p:nvGrpSpPr>
        <p:grpSpPr>
          <a:xfrm>
            <a:off x="6253918" y="3665417"/>
            <a:ext cx="2555507" cy="2582390"/>
            <a:chOff x="6253918" y="3665417"/>
            <a:chExt cx="2555507" cy="2582390"/>
          </a:xfrm>
        </p:grpSpPr>
        <p:sp>
          <p:nvSpPr>
            <p:cNvPr id="30" name="TextBox 29"/>
            <p:cNvSpPr txBox="1"/>
            <p:nvPr/>
          </p:nvSpPr>
          <p:spPr>
            <a:xfrm>
              <a:off x="6253918" y="5878475"/>
              <a:ext cx="25555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dirty="0" smtClean="0">
                  <a:latin typeface="+mj-lt"/>
                </a:rPr>
                <a:t>2(#shifts) x (filter size)</a:t>
              </a:r>
              <a:endParaRPr lang="en-US" dirty="0">
                <a:latin typeface="+mj-lt"/>
              </a:endParaRPr>
            </a:p>
          </p:txBody>
        </p:sp>
        <p:pic>
          <p:nvPicPr>
            <p:cNvPr id="41" name="Picture 40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79296" y="3665417"/>
              <a:ext cx="69851" cy="563456"/>
            </a:xfrm>
            <a:prstGeom prst="rect">
              <a:avLst/>
            </a:prstGeom>
          </p:spPr>
        </p:pic>
        <p:pic>
          <p:nvPicPr>
            <p:cNvPr id="42" name="Picture 41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79296" y="5081220"/>
              <a:ext cx="69851" cy="563456"/>
            </a:xfrm>
            <a:prstGeom prst="rect">
              <a:avLst/>
            </a:prstGeom>
          </p:spPr>
        </p:pic>
      </p:grpSp>
      <p:grpSp>
        <p:nvGrpSpPr>
          <p:cNvPr id="73" name="Group 72"/>
          <p:cNvGrpSpPr/>
          <p:nvPr/>
        </p:nvGrpSpPr>
        <p:grpSpPr>
          <a:xfrm>
            <a:off x="3564473" y="3314590"/>
            <a:ext cx="3821837" cy="1882438"/>
            <a:chOff x="3564473" y="3314590"/>
            <a:chExt cx="3821837" cy="1882438"/>
          </a:xfrm>
        </p:grpSpPr>
        <p:sp>
          <p:nvSpPr>
            <p:cNvPr id="34" name="Rectangle 33"/>
            <p:cNvSpPr/>
            <p:nvPr/>
          </p:nvSpPr>
          <p:spPr>
            <a:xfrm>
              <a:off x="3564473" y="3314590"/>
              <a:ext cx="498538" cy="498538"/>
            </a:xfrm>
            <a:prstGeom prst="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Arrow Connector 34"/>
            <p:cNvCxnSpPr/>
            <p:nvPr/>
          </p:nvCxnSpPr>
          <p:spPr>
            <a:xfrm>
              <a:off x="4063011" y="3507935"/>
              <a:ext cx="1825504" cy="0"/>
            </a:xfrm>
            <a:prstGeom prst="straightConnector1">
              <a:avLst/>
            </a:prstGeom>
            <a:ln w="28575">
              <a:solidFill>
                <a:srgbClr val="7030A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Rectangle 35"/>
            <p:cNvSpPr/>
            <p:nvPr/>
          </p:nvSpPr>
          <p:spPr>
            <a:xfrm>
              <a:off x="6042135" y="3459450"/>
              <a:ext cx="1344175" cy="85570"/>
            </a:xfrm>
            <a:prstGeom prst="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6042135" y="4842030"/>
              <a:ext cx="1344175" cy="85570"/>
            </a:xfrm>
            <a:prstGeom prst="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3564473" y="4698490"/>
              <a:ext cx="498538" cy="498538"/>
            </a:xfrm>
            <a:prstGeom prst="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4" name="Straight Arrow Connector 53"/>
            <p:cNvCxnSpPr/>
            <p:nvPr/>
          </p:nvCxnSpPr>
          <p:spPr>
            <a:xfrm>
              <a:off x="4063011" y="4891835"/>
              <a:ext cx="1825504" cy="0"/>
            </a:xfrm>
            <a:prstGeom prst="straightConnector1">
              <a:avLst/>
            </a:prstGeom>
            <a:ln w="28575">
              <a:solidFill>
                <a:srgbClr val="7030A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Group 78"/>
          <p:cNvGrpSpPr/>
          <p:nvPr/>
        </p:nvGrpSpPr>
        <p:grpSpPr>
          <a:xfrm>
            <a:off x="424260" y="3160970"/>
            <a:ext cx="2133918" cy="2976628"/>
            <a:chOff x="424260" y="3160970"/>
            <a:chExt cx="2133918" cy="2976628"/>
          </a:xfrm>
        </p:grpSpPr>
        <p:pic>
          <p:nvPicPr>
            <p:cNvPr id="7" name="Picture 2" descr="C:\Users\Greg\Dropbox\Presentations\ISBI2015\images\fig_kspace1.png"/>
            <p:cNvPicPr>
              <a:picLocks noChangeArrowheads="1"/>
            </p:cNvPicPr>
            <p:nvPr/>
          </p:nvPicPr>
          <p:blipFill>
            <a:blip r:embed="rId23" cstate="print">
              <a:grayscl/>
              <a:extLst>
                <a:ext uri="{BEBA8EAE-BF5A-486C-A8C5-ECC9F3942E4B}">
                  <a14:imgProps xmlns:a14="http://schemas.microsoft.com/office/drawing/2010/main">
                    <a14:imgLayer r:embed="rId24">
                      <a14:imgEffect>
                        <a14:brightnessContrast bright="1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860" y="3600912"/>
              <a:ext cx="1828800" cy="18288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3" name="Picture 42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7802" y="3160970"/>
              <a:ext cx="351473" cy="286322"/>
            </a:xfrm>
            <a:prstGeom prst="rect">
              <a:avLst/>
            </a:prstGeom>
          </p:spPr>
        </p:pic>
        <p:sp>
          <p:nvSpPr>
            <p:cNvPr id="60" name="TextBox 59"/>
            <p:cNvSpPr txBox="1"/>
            <p:nvPr/>
          </p:nvSpPr>
          <p:spPr>
            <a:xfrm>
              <a:off x="424260" y="5429712"/>
              <a:ext cx="213391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latin typeface="+mj-lt"/>
                </a:rPr>
                <a:t>g</a:t>
              </a:r>
              <a:r>
                <a:rPr lang="en-US" sz="2000" dirty="0" smtClean="0">
                  <a:latin typeface="+mj-lt"/>
                </a:rPr>
                <a:t>ridded center</a:t>
              </a:r>
            </a:p>
            <a:p>
              <a:pPr algn="ctr"/>
              <a:r>
                <a:rPr lang="en-US" sz="2000" dirty="0">
                  <a:latin typeface="+mj-lt"/>
                </a:rPr>
                <a:t>k</a:t>
              </a:r>
              <a:r>
                <a:rPr lang="en-US" sz="2000" dirty="0" smtClean="0">
                  <a:latin typeface="+mj-lt"/>
                </a:rPr>
                <a:t>-space samples</a:t>
              </a:r>
            </a:p>
          </p:txBody>
        </p:sp>
      </p:grpSp>
      <p:sp>
        <p:nvSpPr>
          <p:cNvPr id="63" name="TextBox 62"/>
          <p:cNvSpPr txBox="1"/>
          <p:nvPr/>
        </p:nvSpPr>
        <p:spPr>
          <a:xfrm>
            <a:off x="4601939" y="1662370"/>
            <a:ext cx="38539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dirty="0">
                <a:solidFill>
                  <a:srgbClr val="FF0000"/>
                </a:solidFill>
                <a:latin typeface="+mj-lt"/>
              </a:rPr>
              <a:t>v</a:t>
            </a:r>
            <a:r>
              <a:rPr lang="en-US" sz="2400" dirty="0" smtClean="0">
                <a:solidFill>
                  <a:srgbClr val="FF0000"/>
                </a:solidFill>
                <a:latin typeface="+mj-lt"/>
              </a:rPr>
              <a:t>ector of filter coefficients</a:t>
            </a:r>
            <a:endParaRPr lang="en-US" sz="2400" dirty="0">
              <a:solidFill>
                <a:srgbClr val="FF0000"/>
              </a:solidFill>
              <a:latin typeface="+mj-lt"/>
            </a:endParaRPr>
          </a:p>
        </p:txBody>
      </p:sp>
      <p:cxnSp>
        <p:nvCxnSpPr>
          <p:cNvPr id="66" name="Straight Connector 65"/>
          <p:cNvCxnSpPr/>
          <p:nvPr/>
        </p:nvCxnSpPr>
        <p:spPr>
          <a:xfrm>
            <a:off x="4474919" y="1393535"/>
            <a:ext cx="173891" cy="26883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flipH="1">
            <a:off x="3093485" y="1470345"/>
            <a:ext cx="169716" cy="26883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6729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itle 4"/>
          <p:cNvSpPr txBox="1">
            <a:spLocks/>
          </p:cNvSpPr>
          <p:nvPr/>
        </p:nvSpPr>
        <p:spPr>
          <a:xfrm>
            <a:off x="365760" y="-2"/>
            <a:ext cx="8469170" cy="123224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" sz="28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  <a:t>Basis of algorithms: </a:t>
            </a:r>
            <a:br>
              <a:rPr lang="en" sz="28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</a:br>
            <a:r>
              <a:rPr lang="en" sz="28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  <a:t>Annihilation matrix is low-rank</a:t>
            </a:r>
            <a:endParaRPr lang="en-US" sz="2800" dirty="0">
              <a:latin typeface="Roboto Medium" pitchFamily="2" charset="0"/>
              <a:ea typeface="Roboto Medium" pitchFamily="2" charset="0"/>
              <a:cs typeface="Arial" pitchFamily="34" charset="0"/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243840" y="1232244"/>
            <a:ext cx="8591090" cy="203958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Shape 41"/>
          <p:cNvSpPr txBox="1">
            <a:spLocks/>
          </p:cNvSpPr>
          <p:nvPr/>
        </p:nvSpPr>
        <p:spPr>
          <a:xfrm>
            <a:off x="272185" y="1232244"/>
            <a:ext cx="8534400" cy="2400627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" sz="2400" b="0" i="1" dirty="0" smtClean="0">
                <a:solidFill>
                  <a:schemeClr val="tx1"/>
                </a:solidFill>
                <a:latin typeface="+mj-lt"/>
                <a:ea typeface="Roboto Light" pitchFamily="2" charset="0"/>
                <a:cs typeface="Open Sans Condensed" pitchFamily="34" charset="0"/>
              </a:rPr>
              <a:t>Prop: </a:t>
            </a:r>
            <a:r>
              <a:rPr lang="en" sz="2400" b="0" dirty="0" smtClean="0">
                <a:solidFill>
                  <a:schemeClr val="tx1"/>
                </a:solidFill>
                <a:latin typeface="+mj-lt"/>
                <a:ea typeface="Roboto Light" pitchFamily="2" charset="0"/>
                <a:cs typeface="Open Sans Condensed" pitchFamily="34" charset="0"/>
              </a:rPr>
              <a:t>If the level-set function is bandlimited to</a:t>
            </a:r>
            <a:br>
              <a:rPr lang="en" sz="2400" b="0" dirty="0" smtClean="0">
                <a:solidFill>
                  <a:schemeClr val="tx1"/>
                </a:solidFill>
                <a:latin typeface="+mj-lt"/>
                <a:ea typeface="Roboto Light" pitchFamily="2" charset="0"/>
                <a:cs typeface="Open Sans Condensed" pitchFamily="34" charset="0"/>
              </a:rPr>
            </a:br>
            <a:r>
              <a:rPr lang="en-US" sz="2400" b="0" dirty="0" smtClean="0">
                <a:solidFill>
                  <a:schemeClr val="tx1"/>
                </a:solidFill>
                <a:latin typeface="+mj-lt"/>
                <a:ea typeface="Roboto Light" pitchFamily="2" charset="0"/>
                <a:cs typeface="Open Sans Condensed" pitchFamily="34" charset="0"/>
              </a:rPr>
              <a:t>and the assumed filter support                     then                               </a:t>
            </a:r>
            <a:br>
              <a:rPr lang="en-US" sz="2400" b="0" dirty="0" smtClean="0">
                <a:solidFill>
                  <a:schemeClr val="tx1"/>
                </a:solidFill>
                <a:latin typeface="+mj-lt"/>
                <a:ea typeface="Roboto Light" pitchFamily="2" charset="0"/>
                <a:cs typeface="Open Sans Condensed" pitchFamily="34" charset="0"/>
              </a:rPr>
            </a:br>
            <a:r>
              <a:rPr lang="en-US" sz="2400" b="0" dirty="0" smtClean="0">
                <a:solidFill>
                  <a:schemeClr val="tx1"/>
                </a:solidFill>
                <a:latin typeface="+mj-lt"/>
                <a:ea typeface="Roboto Light" pitchFamily="2" charset="0"/>
                <a:cs typeface="Open Sans Condensed" pitchFamily="34" charset="0"/>
              </a:rPr>
              <a:t>  </a:t>
            </a:r>
            <a:r>
              <a:rPr lang="en" sz="2400" b="0" dirty="0" smtClean="0">
                <a:solidFill>
                  <a:schemeClr val="tx1"/>
                </a:solidFill>
                <a:latin typeface="+mj-lt"/>
                <a:ea typeface="Roboto Light" pitchFamily="2" charset="0"/>
                <a:cs typeface="Open Sans Condensed" pitchFamily="34" charset="0"/>
              </a:rPr>
              <a:t/>
            </a:r>
            <a:br>
              <a:rPr lang="en" sz="2400" b="0" dirty="0" smtClean="0">
                <a:solidFill>
                  <a:schemeClr val="tx1"/>
                </a:solidFill>
                <a:latin typeface="+mj-lt"/>
                <a:ea typeface="Roboto Light" pitchFamily="2" charset="0"/>
                <a:cs typeface="Open Sans Condensed" pitchFamily="34" charset="0"/>
              </a:rPr>
            </a:br>
            <a:endParaRPr lang="en" sz="2400" dirty="0" smtClean="0">
              <a:solidFill>
                <a:schemeClr val="tx1"/>
              </a:solidFill>
              <a:latin typeface="+mj-lt"/>
              <a:ea typeface="Roboto Light" pitchFamily="2" charset="0"/>
              <a:cs typeface="Open Sans Condensed" pitchFamily="34" charset="0"/>
            </a:endParaRPr>
          </a:p>
        </p:txBody>
      </p:sp>
      <p:pic>
        <p:nvPicPr>
          <p:cNvPr id="41" name="Picture 4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1966" y="1456838"/>
            <a:ext cx="240792" cy="280416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581" y="1962608"/>
            <a:ext cx="1264920" cy="36576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245" y="2469478"/>
            <a:ext cx="6812280" cy="509016"/>
          </a:xfrm>
          <a:prstGeom prst="rect">
            <a:avLst/>
          </a:prstGeom>
        </p:spPr>
      </p:pic>
      <p:sp>
        <p:nvSpPr>
          <p:cNvPr id="506" name="TextBox 505"/>
          <p:cNvSpPr txBox="1"/>
          <p:nvPr/>
        </p:nvSpPr>
        <p:spPr>
          <a:xfrm>
            <a:off x="652365" y="6012285"/>
            <a:ext cx="22701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1"/>
                </a:solidFill>
                <a:latin typeface="+mj-lt"/>
              </a:rPr>
              <a:t>Spatial domain</a:t>
            </a:r>
            <a:endParaRPr lang="en-US" sz="2400" dirty="0">
              <a:solidFill>
                <a:schemeClr val="accent1"/>
              </a:solidFill>
              <a:latin typeface="+mj-lt"/>
            </a:endParaRPr>
          </a:p>
        </p:txBody>
      </p:sp>
      <p:pic>
        <p:nvPicPr>
          <p:cNvPr id="65" name="Picture 6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2610" y="6012285"/>
            <a:ext cx="1207008" cy="405384"/>
          </a:xfrm>
          <a:prstGeom prst="rect">
            <a:avLst/>
          </a:prstGeom>
        </p:spPr>
      </p:pic>
      <p:pic>
        <p:nvPicPr>
          <p:cNvPr id="90" name="Picture 89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7890" y="5936085"/>
            <a:ext cx="2987040" cy="481584"/>
          </a:xfrm>
          <a:prstGeom prst="rect">
            <a:avLst/>
          </a:prstGeom>
        </p:spPr>
      </p:pic>
      <p:grpSp>
        <p:nvGrpSpPr>
          <p:cNvPr id="91" name="Group 90"/>
          <p:cNvGrpSpPr/>
          <p:nvPr/>
        </p:nvGrpSpPr>
        <p:grpSpPr>
          <a:xfrm>
            <a:off x="603325" y="3564385"/>
            <a:ext cx="6776571" cy="1863028"/>
            <a:chOff x="2442" y="3112565"/>
            <a:chExt cx="6776571" cy="1863028"/>
          </a:xfrm>
        </p:grpSpPr>
        <p:grpSp>
          <p:nvGrpSpPr>
            <p:cNvPr id="103" name="Group 102"/>
            <p:cNvGrpSpPr/>
            <p:nvPr/>
          </p:nvGrpSpPr>
          <p:grpSpPr>
            <a:xfrm>
              <a:off x="2334479" y="3112565"/>
              <a:ext cx="1831834" cy="1831270"/>
              <a:chOff x="1831545" y="3392047"/>
              <a:chExt cx="2778264" cy="2777408"/>
            </a:xfrm>
          </p:grpSpPr>
          <p:grpSp>
            <p:nvGrpSpPr>
              <p:cNvPr id="107" name="Group 106"/>
              <p:cNvGrpSpPr/>
              <p:nvPr/>
            </p:nvGrpSpPr>
            <p:grpSpPr>
              <a:xfrm>
                <a:off x="1848020" y="3409894"/>
                <a:ext cx="2761789" cy="2743086"/>
                <a:chOff x="3354020" y="3124505"/>
                <a:chExt cx="3678854" cy="3653940"/>
              </a:xfrm>
            </p:grpSpPr>
            <p:sp>
              <p:nvSpPr>
                <p:cNvPr id="278" name="Rectangle 277"/>
                <p:cNvSpPr/>
                <p:nvPr/>
              </p:nvSpPr>
              <p:spPr>
                <a:xfrm>
                  <a:off x="3354020" y="3124505"/>
                  <a:ext cx="3653940" cy="3653940"/>
                </a:xfrm>
                <a:prstGeom prst="rect">
                  <a:avLst/>
                </a:prstGeom>
                <a:noFill/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79" name="Straight Connector 278"/>
                <p:cNvCxnSpPr/>
                <p:nvPr/>
              </p:nvCxnSpPr>
              <p:spPr>
                <a:xfrm>
                  <a:off x="3354020" y="5864960"/>
                  <a:ext cx="3653940" cy="0"/>
                </a:xfrm>
                <a:prstGeom prst="line">
                  <a:avLst/>
                </a:prstGeom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0" name="Straight Connector 279"/>
                <p:cNvCxnSpPr/>
                <p:nvPr/>
              </p:nvCxnSpPr>
              <p:spPr>
                <a:xfrm>
                  <a:off x="3358234" y="5560465"/>
                  <a:ext cx="3649726" cy="0"/>
                </a:xfrm>
                <a:prstGeom prst="line">
                  <a:avLst/>
                </a:prstGeom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1" name="Straight Connector 280"/>
                <p:cNvCxnSpPr/>
                <p:nvPr/>
              </p:nvCxnSpPr>
              <p:spPr>
                <a:xfrm>
                  <a:off x="3354020" y="5255970"/>
                  <a:ext cx="3653940" cy="0"/>
                </a:xfrm>
                <a:prstGeom prst="line">
                  <a:avLst/>
                </a:prstGeom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2" name="Straight Connector 281"/>
                <p:cNvCxnSpPr/>
                <p:nvPr/>
              </p:nvCxnSpPr>
              <p:spPr>
                <a:xfrm>
                  <a:off x="3354020" y="4951475"/>
                  <a:ext cx="3653940" cy="576"/>
                </a:xfrm>
                <a:prstGeom prst="line">
                  <a:avLst/>
                </a:prstGeom>
                <a:ln w="19050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3" name="Straight Connector 282"/>
                <p:cNvCxnSpPr/>
                <p:nvPr/>
              </p:nvCxnSpPr>
              <p:spPr>
                <a:xfrm flipH="1">
                  <a:off x="5164551" y="3138209"/>
                  <a:ext cx="16439" cy="3640236"/>
                </a:xfrm>
                <a:prstGeom prst="line">
                  <a:avLst/>
                </a:prstGeom>
                <a:ln w="19050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4" name="Straight Connector 283"/>
                <p:cNvCxnSpPr/>
                <p:nvPr/>
              </p:nvCxnSpPr>
              <p:spPr>
                <a:xfrm>
                  <a:off x="3963010" y="3124505"/>
                  <a:ext cx="0" cy="3638871"/>
                </a:xfrm>
                <a:prstGeom prst="line">
                  <a:avLst/>
                </a:prstGeom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5" name="Straight Connector 284"/>
                <p:cNvCxnSpPr/>
                <p:nvPr/>
              </p:nvCxnSpPr>
              <p:spPr>
                <a:xfrm>
                  <a:off x="4267505" y="3139574"/>
                  <a:ext cx="0" cy="3638871"/>
                </a:xfrm>
                <a:prstGeom prst="line">
                  <a:avLst/>
                </a:prstGeom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6" name="Straight Connector 285"/>
                <p:cNvCxnSpPr/>
                <p:nvPr/>
              </p:nvCxnSpPr>
              <p:spPr>
                <a:xfrm>
                  <a:off x="4572000" y="3139574"/>
                  <a:ext cx="0" cy="3638871"/>
                </a:xfrm>
                <a:prstGeom prst="line">
                  <a:avLst/>
                </a:prstGeom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7" name="Straight Connector 286"/>
                <p:cNvCxnSpPr/>
                <p:nvPr/>
              </p:nvCxnSpPr>
              <p:spPr>
                <a:xfrm>
                  <a:off x="4876495" y="3139574"/>
                  <a:ext cx="0" cy="3638871"/>
                </a:xfrm>
                <a:prstGeom prst="line">
                  <a:avLst/>
                </a:prstGeom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8" name="Straight Connector 287"/>
                <p:cNvCxnSpPr/>
                <p:nvPr/>
              </p:nvCxnSpPr>
              <p:spPr>
                <a:xfrm>
                  <a:off x="5485485" y="3139574"/>
                  <a:ext cx="0" cy="3638871"/>
                </a:xfrm>
                <a:prstGeom prst="line">
                  <a:avLst/>
                </a:prstGeom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9" name="Straight Connector 288"/>
                <p:cNvCxnSpPr/>
                <p:nvPr/>
              </p:nvCxnSpPr>
              <p:spPr>
                <a:xfrm>
                  <a:off x="5789980" y="3139574"/>
                  <a:ext cx="0" cy="3638871"/>
                </a:xfrm>
                <a:prstGeom prst="line">
                  <a:avLst/>
                </a:prstGeom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0" name="Straight Connector 289"/>
                <p:cNvCxnSpPr/>
                <p:nvPr/>
              </p:nvCxnSpPr>
              <p:spPr>
                <a:xfrm>
                  <a:off x="6094475" y="3139574"/>
                  <a:ext cx="0" cy="3638871"/>
                </a:xfrm>
                <a:prstGeom prst="line">
                  <a:avLst/>
                </a:prstGeom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1" name="Straight Connector 290"/>
                <p:cNvCxnSpPr/>
                <p:nvPr/>
              </p:nvCxnSpPr>
              <p:spPr>
                <a:xfrm>
                  <a:off x="6398970" y="3139574"/>
                  <a:ext cx="0" cy="3638871"/>
                </a:xfrm>
                <a:prstGeom prst="line">
                  <a:avLst/>
                </a:prstGeom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2" name="Straight Connector 291"/>
                <p:cNvCxnSpPr/>
                <p:nvPr/>
              </p:nvCxnSpPr>
              <p:spPr>
                <a:xfrm>
                  <a:off x="3354020" y="6169455"/>
                  <a:ext cx="3678854" cy="0"/>
                </a:xfrm>
                <a:prstGeom prst="line">
                  <a:avLst/>
                </a:prstGeom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3" name="Straight Connector 292"/>
                <p:cNvCxnSpPr/>
                <p:nvPr/>
              </p:nvCxnSpPr>
              <p:spPr>
                <a:xfrm>
                  <a:off x="3354020" y="6473950"/>
                  <a:ext cx="3678854" cy="0"/>
                </a:xfrm>
                <a:prstGeom prst="line">
                  <a:avLst/>
                </a:prstGeom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4" name="Straight Connector 293"/>
                <p:cNvCxnSpPr/>
                <p:nvPr/>
              </p:nvCxnSpPr>
              <p:spPr>
                <a:xfrm>
                  <a:off x="3354020" y="4037990"/>
                  <a:ext cx="3653940" cy="0"/>
                </a:xfrm>
                <a:prstGeom prst="line">
                  <a:avLst/>
                </a:prstGeom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5" name="Straight Connector 294"/>
                <p:cNvCxnSpPr/>
                <p:nvPr/>
              </p:nvCxnSpPr>
              <p:spPr>
                <a:xfrm>
                  <a:off x="3358234" y="3733495"/>
                  <a:ext cx="3649726" cy="0"/>
                </a:xfrm>
                <a:prstGeom prst="line">
                  <a:avLst/>
                </a:prstGeom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6" name="Straight Connector 295"/>
                <p:cNvCxnSpPr/>
                <p:nvPr/>
              </p:nvCxnSpPr>
              <p:spPr>
                <a:xfrm>
                  <a:off x="3354020" y="3429000"/>
                  <a:ext cx="3653940" cy="0"/>
                </a:xfrm>
                <a:prstGeom prst="line">
                  <a:avLst/>
                </a:prstGeom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7" name="Straight Connector 296"/>
                <p:cNvCxnSpPr/>
                <p:nvPr/>
              </p:nvCxnSpPr>
              <p:spPr>
                <a:xfrm>
                  <a:off x="3354020" y="4342485"/>
                  <a:ext cx="3678854" cy="0"/>
                </a:xfrm>
                <a:prstGeom prst="line">
                  <a:avLst/>
                </a:prstGeom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8" name="Straight Connector 297"/>
                <p:cNvCxnSpPr/>
                <p:nvPr/>
              </p:nvCxnSpPr>
              <p:spPr>
                <a:xfrm>
                  <a:off x="3354020" y="4646980"/>
                  <a:ext cx="3678854" cy="0"/>
                </a:xfrm>
                <a:prstGeom prst="line">
                  <a:avLst/>
                </a:prstGeom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9" name="Straight Connector 298"/>
                <p:cNvCxnSpPr/>
                <p:nvPr/>
              </p:nvCxnSpPr>
              <p:spPr>
                <a:xfrm>
                  <a:off x="6703465" y="3124505"/>
                  <a:ext cx="0" cy="3638871"/>
                </a:xfrm>
                <a:prstGeom prst="line">
                  <a:avLst/>
                </a:prstGeom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0" name="Straight Connector 299"/>
                <p:cNvCxnSpPr/>
                <p:nvPr/>
              </p:nvCxnSpPr>
              <p:spPr>
                <a:xfrm>
                  <a:off x="3658515" y="3124505"/>
                  <a:ext cx="0" cy="3638871"/>
                </a:xfrm>
                <a:prstGeom prst="line">
                  <a:avLst/>
                </a:prstGeom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8" name="Group 107"/>
              <p:cNvGrpSpPr/>
              <p:nvPr/>
            </p:nvGrpSpPr>
            <p:grpSpPr>
              <a:xfrm>
                <a:off x="1831545" y="3392047"/>
                <a:ext cx="2777407" cy="2777408"/>
                <a:chOff x="3354020" y="3078786"/>
                <a:chExt cx="3699659" cy="3699659"/>
              </a:xfrm>
            </p:grpSpPr>
            <p:sp>
              <p:nvSpPr>
                <p:cNvPr id="109" name="Oval 108"/>
                <p:cNvSpPr/>
                <p:nvPr/>
              </p:nvSpPr>
              <p:spPr>
                <a:xfrm>
                  <a:off x="3658515" y="3383281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0" name="Oval 109"/>
                <p:cNvSpPr/>
                <p:nvPr/>
              </p:nvSpPr>
              <p:spPr>
                <a:xfrm>
                  <a:off x="3963010" y="3383281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1" name="Oval 110"/>
                <p:cNvSpPr/>
                <p:nvPr/>
              </p:nvSpPr>
              <p:spPr>
                <a:xfrm>
                  <a:off x="4267505" y="3383281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2" name="Oval 111"/>
                <p:cNvSpPr/>
                <p:nvPr/>
              </p:nvSpPr>
              <p:spPr>
                <a:xfrm>
                  <a:off x="4572000" y="3383281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3" name="Oval 112"/>
                <p:cNvSpPr/>
                <p:nvPr/>
              </p:nvSpPr>
              <p:spPr>
                <a:xfrm>
                  <a:off x="4876495" y="3383281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4" name="Oval 113"/>
                <p:cNvSpPr/>
                <p:nvPr/>
              </p:nvSpPr>
              <p:spPr>
                <a:xfrm>
                  <a:off x="5180990" y="3383281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5" name="Oval 114"/>
                <p:cNvSpPr/>
                <p:nvPr/>
              </p:nvSpPr>
              <p:spPr>
                <a:xfrm>
                  <a:off x="5485485" y="3383281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6" name="Oval 115"/>
                <p:cNvSpPr/>
                <p:nvPr/>
              </p:nvSpPr>
              <p:spPr>
                <a:xfrm>
                  <a:off x="5789980" y="3383281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7" name="Oval 116"/>
                <p:cNvSpPr/>
                <p:nvPr/>
              </p:nvSpPr>
              <p:spPr>
                <a:xfrm>
                  <a:off x="6094475" y="3383281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8" name="Oval 117"/>
                <p:cNvSpPr/>
                <p:nvPr/>
              </p:nvSpPr>
              <p:spPr>
                <a:xfrm>
                  <a:off x="6398970" y="3383281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9" name="Oval 118"/>
                <p:cNvSpPr/>
                <p:nvPr/>
              </p:nvSpPr>
              <p:spPr>
                <a:xfrm>
                  <a:off x="6703465" y="3383281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0" name="Oval 119"/>
                <p:cNvSpPr/>
                <p:nvPr/>
              </p:nvSpPr>
              <p:spPr>
                <a:xfrm>
                  <a:off x="3658515" y="3687776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1" name="Oval 120"/>
                <p:cNvSpPr/>
                <p:nvPr/>
              </p:nvSpPr>
              <p:spPr>
                <a:xfrm>
                  <a:off x="3963010" y="3687776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2" name="Oval 121"/>
                <p:cNvSpPr/>
                <p:nvPr/>
              </p:nvSpPr>
              <p:spPr>
                <a:xfrm>
                  <a:off x="4267505" y="3687776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3" name="Oval 122"/>
                <p:cNvSpPr/>
                <p:nvPr/>
              </p:nvSpPr>
              <p:spPr>
                <a:xfrm>
                  <a:off x="4572000" y="3687776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4" name="Oval 123"/>
                <p:cNvSpPr/>
                <p:nvPr/>
              </p:nvSpPr>
              <p:spPr>
                <a:xfrm>
                  <a:off x="4876495" y="3687776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5" name="Oval 124"/>
                <p:cNvSpPr/>
                <p:nvPr/>
              </p:nvSpPr>
              <p:spPr>
                <a:xfrm>
                  <a:off x="5180990" y="3687776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6" name="Oval 125"/>
                <p:cNvSpPr/>
                <p:nvPr/>
              </p:nvSpPr>
              <p:spPr>
                <a:xfrm>
                  <a:off x="5485485" y="3687776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7" name="Oval 126"/>
                <p:cNvSpPr/>
                <p:nvPr/>
              </p:nvSpPr>
              <p:spPr>
                <a:xfrm>
                  <a:off x="5789980" y="3687776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8" name="Oval 127"/>
                <p:cNvSpPr/>
                <p:nvPr/>
              </p:nvSpPr>
              <p:spPr>
                <a:xfrm>
                  <a:off x="6094475" y="3687776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9" name="Oval 128"/>
                <p:cNvSpPr/>
                <p:nvPr/>
              </p:nvSpPr>
              <p:spPr>
                <a:xfrm>
                  <a:off x="6398970" y="3687776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0" name="Oval 129"/>
                <p:cNvSpPr/>
                <p:nvPr/>
              </p:nvSpPr>
              <p:spPr>
                <a:xfrm>
                  <a:off x="6703465" y="3687776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1" name="Oval 130"/>
                <p:cNvSpPr/>
                <p:nvPr/>
              </p:nvSpPr>
              <p:spPr>
                <a:xfrm>
                  <a:off x="3658515" y="3992271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2" name="Oval 131"/>
                <p:cNvSpPr/>
                <p:nvPr/>
              </p:nvSpPr>
              <p:spPr>
                <a:xfrm>
                  <a:off x="3963010" y="3992271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3" name="Oval 132"/>
                <p:cNvSpPr/>
                <p:nvPr/>
              </p:nvSpPr>
              <p:spPr>
                <a:xfrm>
                  <a:off x="4267505" y="3992271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4" name="Oval 133"/>
                <p:cNvSpPr/>
                <p:nvPr/>
              </p:nvSpPr>
              <p:spPr>
                <a:xfrm>
                  <a:off x="4572000" y="3992271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5" name="Oval 134"/>
                <p:cNvSpPr/>
                <p:nvPr/>
              </p:nvSpPr>
              <p:spPr>
                <a:xfrm>
                  <a:off x="4876495" y="3992271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6" name="Oval 135"/>
                <p:cNvSpPr/>
                <p:nvPr/>
              </p:nvSpPr>
              <p:spPr>
                <a:xfrm>
                  <a:off x="5180990" y="3992271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7" name="Oval 136"/>
                <p:cNvSpPr/>
                <p:nvPr/>
              </p:nvSpPr>
              <p:spPr>
                <a:xfrm>
                  <a:off x="5485485" y="3992271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8" name="Oval 137"/>
                <p:cNvSpPr/>
                <p:nvPr/>
              </p:nvSpPr>
              <p:spPr>
                <a:xfrm>
                  <a:off x="5789980" y="3992271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9" name="Oval 138"/>
                <p:cNvSpPr/>
                <p:nvPr/>
              </p:nvSpPr>
              <p:spPr>
                <a:xfrm>
                  <a:off x="6094475" y="3992271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0" name="Oval 139"/>
                <p:cNvSpPr/>
                <p:nvPr/>
              </p:nvSpPr>
              <p:spPr>
                <a:xfrm>
                  <a:off x="6398970" y="3992271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1" name="Oval 140"/>
                <p:cNvSpPr/>
                <p:nvPr/>
              </p:nvSpPr>
              <p:spPr>
                <a:xfrm>
                  <a:off x="6703465" y="3992271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2" name="Oval 141"/>
                <p:cNvSpPr/>
                <p:nvPr/>
              </p:nvSpPr>
              <p:spPr>
                <a:xfrm>
                  <a:off x="3658515" y="4296766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3" name="Oval 142"/>
                <p:cNvSpPr/>
                <p:nvPr/>
              </p:nvSpPr>
              <p:spPr>
                <a:xfrm>
                  <a:off x="3963010" y="4296766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4" name="Oval 143"/>
                <p:cNvSpPr/>
                <p:nvPr/>
              </p:nvSpPr>
              <p:spPr>
                <a:xfrm>
                  <a:off x="4267505" y="4296766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5" name="Oval 144"/>
                <p:cNvSpPr/>
                <p:nvPr/>
              </p:nvSpPr>
              <p:spPr>
                <a:xfrm>
                  <a:off x="4572000" y="4296766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6" name="Oval 145"/>
                <p:cNvSpPr/>
                <p:nvPr/>
              </p:nvSpPr>
              <p:spPr>
                <a:xfrm>
                  <a:off x="4876495" y="4296766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7" name="Oval 146"/>
                <p:cNvSpPr/>
                <p:nvPr/>
              </p:nvSpPr>
              <p:spPr>
                <a:xfrm>
                  <a:off x="5180990" y="4296766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8" name="Oval 147"/>
                <p:cNvSpPr/>
                <p:nvPr/>
              </p:nvSpPr>
              <p:spPr>
                <a:xfrm>
                  <a:off x="5485485" y="4296766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9" name="Oval 148"/>
                <p:cNvSpPr/>
                <p:nvPr/>
              </p:nvSpPr>
              <p:spPr>
                <a:xfrm>
                  <a:off x="5789980" y="4296766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0" name="Oval 149"/>
                <p:cNvSpPr/>
                <p:nvPr/>
              </p:nvSpPr>
              <p:spPr>
                <a:xfrm>
                  <a:off x="6094475" y="4296766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1" name="Oval 150"/>
                <p:cNvSpPr/>
                <p:nvPr/>
              </p:nvSpPr>
              <p:spPr>
                <a:xfrm>
                  <a:off x="6398970" y="4296766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" name="Oval 151"/>
                <p:cNvSpPr/>
                <p:nvPr/>
              </p:nvSpPr>
              <p:spPr>
                <a:xfrm>
                  <a:off x="6703465" y="4296766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" name="Oval 152"/>
                <p:cNvSpPr/>
                <p:nvPr/>
              </p:nvSpPr>
              <p:spPr>
                <a:xfrm>
                  <a:off x="3658515" y="4601261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" name="Oval 153"/>
                <p:cNvSpPr/>
                <p:nvPr/>
              </p:nvSpPr>
              <p:spPr>
                <a:xfrm>
                  <a:off x="3963010" y="4601261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" name="Oval 154"/>
                <p:cNvSpPr/>
                <p:nvPr/>
              </p:nvSpPr>
              <p:spPr>
                <a:xfrm>
                  <a:off x="4267505" y="4601261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6" name="Oval 155"/>
                <p:cNvSpPr/>
                <p:nvPr/>
              </p:nvSpPr>
              <p:spPr>
                <a:xfrm>
                  <a:off x="4572000" y="4601261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" name="Oval 156"/>
                <p:cNvSpPr/>
                <p:nvPr/>
              </p:nvSpPr>
              <p:spPr>
                <a:xfrm>
                  <a:off x="4876495" y="4601261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" name="Oval 157"/>
                <p:cNvSpPr/>
                <p:nvPr/>
              </p:nvSpPr>
              <p:spPr>
                <a:xfrm>
                  <a:off x="5180990" y="4601261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" name="Oval 158"/>
                <p:cNvSpPr/>
                <p:nvPr/>
              </p:nvSpPr>
              <p:spPr>
                <a:xfrm>
                  <a:off x="5485485" y="4601261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" name="Oval 159"/>
                <p:cNvSpPr/>
                <p:nvPr/>
              </p:nvSpPr>
              <p:spPr>
                <a:xfrm>
                  <a:off x="5789980" y="4601261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" name="Oval 160"/>
                <p:cNvSpPr/>
                <p:nvPr/>
              </p:nvSpPr>
              <p:spPr>
                <a:xfrm>
                  <a:off x="6094475" y="4601261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" name="Oval 161"/>
                <p:cNvSpPr/>
                <p:nvPr/>
              </p:nvSpPr>
              <p:spPr>
                <a:xfrm>
                  <a:off x="6398970" y="4601261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" name="Oval 162"/>
                <p:cNvSpPr/>
                <p:nvPr/>
              </p:nvSpPr>
              <p:spPr>
                <a:xfrm>
                  <a:off x="6703465" y="4601261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" name="Oval 163"/>
                <p:cNvSpPr/>
                <p:nvPr/>
              </p:nvSpPr>
              <p:spPr>
                <a:xfrm>
                  <a:off x="3658515" y="4905756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" name="Oval 164"/>
                <p:cNvSpPr/>
                <p:nvPr/>
              </p:nvSpPr>
              <p:spPr>
                <a:xfrm>
                  <a:off x="3963010" y="4905756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" name="Oval 165"/>
                <p:cNvSpPr/>
                <p:nvPr/>
              </p:nvSpPr>
              <p:spPr>
                <a:xfrm>
                  <a:off x="4267505" y="4905756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" name="Oval 166"/>
                <p:cNvSpPr/>
                <p:nvPr/>
              </p:nvSpPr>
              <p:spPr>
                <a:xfrm>
                  <a:off x="4572000" y="4905756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" name="Oval 167"/>
                <p:cNvSpPr/>
                <p:nvPr/>
              </p:nvSpPr>
              <p:spPr>
                <a:xfrm>
                  <a:off x="4876495" y="4905756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" name="Oval 168"/>
                <p:cNvSpPr/>
                <p:nvPr/>
              </p:nvSpPr>
              <p:spPr>
                <a:xfrm>
                  <a:off x="5180990" y="4905756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" name="Oval 169"/>
                <p:cNvSpPr/>
                <p:nvPr/>
              </p:nvSpPr>
              <p:spPr>
                <a:xfrm>
                  <a:off x="5485485" y="4905756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" name="Oval 170"/>
                <p:cNvSpPr/>
                <p:nvPr/>
              </p:nvSpPr>
              <p:spPr>
                <a:xfrm>
                  <a:off x="5789980" y="4905756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" name="Oval 171"/>
                <p:cNvSpPr/>
                <p:nvPr/>
              </p:nvSpPr>
              <p:spPr>
                <a:xfrm>
                  <a:off x="6094475" y="4905756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" name="Oval 172"/>
                <p:cNvSpPr/>
                <p:nvPr/>
              </p:nvSpPr>
              <p:spPr>
                <a:xfrm>
                  <a:off x="6398970" y="4905756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" name="Oval 173"/>
                <p:cNvSpPr/>
                <p:nvPr/>
              </p:nvSpPr>
              <p:spPr>
                <a:xfrm>
                  <a:off x="6703465" y="4905756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" name="Oval 174"/>
                <p:cNvSpPr/>
                <p:nvPr/>
              </p:nvSpPr>
              <p:spPr>
                <a:xfrm>
                  <a:off x="3658515" y="5210251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" name="Oval 175"/>
                <p:cNvSpPr/>
                <p:nvPr/>
              </p:nvSpPr>
              <p:spPr>
                <a:xfrm>
                  <a:off x="3963010" y="5210251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" name="Oval 176"/>
                <p:cNvSpPr/>
                <p:nvPr/>
              </p:nvSpPr>
              <p:spPr>
                <a:xfrm>
                  <a:off x="4267505" y="5210251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" name="Oval 177"/>
                <p:cNvSpPr/>
                <p:nvPr/>
              </p:nvSpPr>
              <p:spPr>
                <a:xfrm>
                  <a:off x="4572000" y="5210251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" name="Oval 178"/>
                <p:cNvSpPr/>
                <p:nvPr/>
              </p:nvSpPr>
              <p:spPr>
                <a:xfrm>
                  <a:off x="4876495" y="5210251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" name="Oval 179"/>
                <p:cNvSpPr/>
                <p:nvPr/>
              </p:nvSpPr>
              <p:spPr>
                <a:xfrm>
                  <a:off x="5180990" y="5210251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" name="Oval 180"/>
                <p:cNvSpPr/>
                <p:nvPr/>
              </p:nvSpPr>
              <p:spPr>
                <a:xfrm>
                  <a:off x="5485485" y="5210251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" name="Oval 181"/>
                <p:cNvSpPr/>
                <p:nvPr/>
              </p:nvSpPr>
              <p:spPr>
                <a:xfrm>
                  <a:off x="5789980" y="5210251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" name="Oval 182"/>
                <p:cNvSpPr/>
                <p:nvPr/>
              </p:nvSpPr>
              <p:spPr>
                <a:xfrm>
                  <a:off x="6094475" y="5210251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" name="Oval 183"/>
                <p:cNvSpPr/>
                <p:nvPr/>
              </p:nvSpPr>
              <p:spPr>
                <a:xfrm>
                  <a:off x="6398970" y="5210251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" name="Oval 184"/>
                <p:cNvSpPr/>
                <p:nvPr/>
              </p:nvSpPr>
              <p:spPr>
                <a:xfrm>
                  <a:off x="6703465" y="5210251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" name="Oval 185"/>
                <p:cNvSpPr/>
                <p:nvPr/>
              </p:nvSpPr>
              <p:spPr>
                <a:xfrm>
                  <a:off x="3658515" y="5514746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" name="Oval 186"/>
                <p:cNvSpPr/>
                <p:nvPr/>
              </p:nvSpPr>
              <p:spPr>
                <a:xfrm>
                  <a:off x="3963010" y="5514746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" name="Oval 187"/>
                <p:cNvSpPr/>
                <p:nvPr/>
              </p:nvSpPr>
              <p:spPr>
                <a:xfrm>
                  <a:off x="4267505" y="5514746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" name="Oval 188"/>
                <p:cNvSpPr/>
                <p:nvPr/>
              </p:nvSpPr>
              <p:spPr>
                <a:xfrm>
                  <a:off x="4572000" y="5514746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" name="Oval 189"/>
                <p:cNvSpPr/>
                <p:nvPr/>
              </p:nvSpPr>
              <p:spPr>
                <a:xfrm>
                  <a:off x="4876495" y="5514746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" name="Oval 190"/>
                <p:cNvSpPr/>
                <p:nvPr/>
              </p:nvSpPr>
              <p:spPr>
                <a:xfrm>
                  <a:off x="5180990" y="5514746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" name="Oval 191"/>
                <p:cNvSpPr/>
                <p:nvPr/>
              </p:nvSpPr>
              <p:spPr>
                <a:xfrm>
                  <a:off x="5485485" y="5514746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3" name="Oval 192"/>
                <p:cNvSpPr/>
                <p:nvPr/>
              </p:nvSpPr>
              <p:spPr>
                <a:xfrm>
                  <a:off x="5789980" y="5514746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4" name="Oval 193"/>
                <p:cNvSpPr/>
                <p:nvPr/>
              </p:nvSpPr>
              <p:spPr>
                <a:xfrm>
                  <a:off x="6094475" y="5514746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5" name="Oval 194"/>
                <p:cNvSpPr/>
                <p:nvPr/>
              </p:nvSpPr>
              <p:spPr>
                <a:xfrm>
                  <a:off x="6398970" y="5514746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6" name="Oval 195"/>
                <p:cNvSpPr/>
                <p:nvPr/>
              </p:nvSpPr>
              <p:spPr>
                <a:xfrm>
                  <a:off x="6703465" y="5514746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7" name="Oval 196"/>
                <p:cNvSpPr/>
                <p:nvPr/>
              </p:nvSpPr>
              <p:spPr>
                <a:xfrm>
                  <a:off x="3658515" y="5819241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8" name="Oval 197"/>
                <p:cNvSpPr/>
                <p:nvPr/>
              </p:nvSpPr>
              <p:spPr>
                <a:xfrm>
                  <a:off x="3963010" y="5819241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9" name="Oval 198"/>
                <p:cNvSpPr/>
                <p:nvPr/>
              </p:nvSpPr>
              <p:spPr>
                <a:xfrm>
                  <a:off x="4267505" y="5819241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0" name="Oval 199"/>
                <p:cNvSpPr/>
                <p:nvPr/>
              </p:nvSpPr>
              <p:spPr>
                <a:xfrm>
                  <a:off x="4572000" y="5819241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1" name="Oval 200"/>
                <p:cNvSpPr/>
                <p:nvPr/>
              </p:nvSpPr>
              <p:spPr>
                <a:xfrm>
                  <a:off x="4876495" y="5819241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2" name="Oval 201"/>
                <p:cNvSpPr/>
                <p:nvPr/>
              </p:nvSpPr>
              <p:spPr>
                <a:xfrm>
                  <a:off x="5180990" y="5819241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3" name="Oval 202"/>
                <p:cNvSpPr/>
                <p:nvPr/>
              </p:nvSpPr>
              <p:spPr>
                <a:xfrm>
                  <a:off x="5485485" y="5819241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4" name="Oval 203"/>
                <p:cNvSpPr/>
                <p:nvPr/>
              </p:nvSpPr>
              <p:spPr>
                <a:xfrm>
                  <a:off x="5789980" y="5819241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5" name="Oval 204"/>
                <p:cNvSpPr/>
                <p:nvPr/>
              </p:nvSpPr>
              <p:spPr>
                <a:xfrm>
                  <a:off x="6094475" y="5819241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6" name="Oval 205"/>
                <p:cNvSpPr/>
                <p:nvPr/>
              </p:nvSpPr>
              <p:spPr>
                <a:xfrm>
                  <a:off x="6398970" y="5819241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7" name="Oval 206"/>
                <p:cNvSpPr/>
                <p:nvPr/>
              </p:nvSpPr>
              <p:spPr>
                <a:xfrm>
                  <a:off x="6703465" y="5819241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8" name="Oval 207"/>
                <p:cNvSpPr/>
                <p:nvPr/>
              </p:nvSpPr>
              <p:spPr>
                <a:xfrm>
                  <a:off x="3658515" y="6123736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9" name="Oval 208"/>
                <p:cNvSpPr/>
                <p:nvPr/>
              </p:nvSpPr>
              <p:spPr>
                <a:xfrm>
                  <a:off x="3963010" y="6123736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0" name="Oval 209"/>
                <p:cNvSpPr/>
                <p:nvPr/>
              </p:nvSpPr>
              <p:spPr>
                <a:xfrm>
                  <a:off x="4267505" y="6123736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1" name="Oval 210"/>
                <p:cNvSpPr/>
                <p:nvPr/>
              </p:nvSpPr>
              <p:spPr>
                <a:xfrm>
                  <a:off x="4572000" y="6123736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2" name="Oval 211"/>
                <p:cNvSpPr/>
                <p:nvPr/>
              </p:nvSpPr>
              <p:spPr>
                <a:xfrm>
                  <a:off x="4876495" y="6123736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3" name="Oval 212"/>
                <p:cNvSpPr/>
                <p:nvPr/>
              </p:nvSpPr>
              <p:spPr>
                <a:xfrm>
                  <a:off x="5180990" y="6123736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4" name="Oval 213"/>
                <p:cNvSpPr/>
                <p:nvPr/>
              </p:nvSpPr>
              <p:spPr>
                <a:xfrm>
                  <a:off x="5485485" y="6123736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5" name="Oval 214"/>
                <p:cNvSpPr/>
                <p:nvPr/>
              </p:nvSpPr>
              <p:spPr>
                <a:xfrm>
                  <a:off x="5789980" y="6123736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6" name="Oval 215"/>
                <p:cNvSpPr/>
                <p:nvPr/>
              </p:nvSpPr>
              <p:spPr>
                <a:xfrm>
                  <a:off x="6094475" y="6123736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7" name="Oval 216"/>
                <p:cNvSpPr/>
                <p:nvPr/>
              </p:nvSpPr>
              <p:spPr>
                <a:xfrm>
                  <a:off x="6398970" y="6123736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8" name="Oval 217"/>
                <p:cNvSpPr/>
                <p:nvPr/>
              </p:nvSpPr>
              <p:spPr>
                <a:xfrm>
                  <a:off x="6703465" y="6123736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9" name="Oval 218"/>
                <p:cNvSpPr/>
                <p:nvPr/>
              </p:nvSpPr>
              <p:spPr>
                <a:xfrm>
                  <a:off x="3658515" y="6428231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0" name="Oval 219"/>
                <p:cNvSpPr/>
                <p:nvPr/>
              </p:nvSpPr>
              <p:spPr>
                <a:xfrm>
                  <a:off x="3963010" y="6428231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1" name="Oval 220"/>
                <p:cNvSpPr/>
                <p:nvPr/>
              </p:nvSpPr>
              <p:spPr>
                <a:xfrm>
                  <a:off x="4267505" y="6428231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2" name="Oval 221"/>
                <p:cNvSpPr/>
                <p:nvPr/>
              </p:nvSpPr>
              <p:spPr>
                <a:xfrm>
                  <a:off x="4572000" y="6428231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3" name="Oval 222"/>
                <p:cNvSpPr/>
                <p:nvPr/>
              </p:nvSpPr>
              <p:spPr>
                <a:xfrm>
                  <a:off x="4876495" y="6428231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4" name="Oval 223"/>
                <p:cNvSpPr/>
                <p:nvPr/>
              </p:nvSpPr>
              <p:spPr>
                <a:xfrm>
                  <a:off x="5180990" y="6428231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5" name="Oval 224"/>
                <p:cNvSpPr/>
                <p:nvPr/>
              </p:nvSpPr>
              <p:spPr>
                <a:xfrm>
                  <a:off x="5485485" y="6428231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6" name="Oval 225"/>
                <p:cNvSpPr/>
                <p:nvPr/>
              </p:nvSpPr>
              <p:spPr>
                <a:xfrm>
                  <a:off x="5789980" y="6428231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7" name="Oval 226"/>
                <p:cNvSpPr/>
                <p:nvPr/>
              </p:nvSpPr>
              <p:spPr>
                <a:xfrm>
                  <a:off x="6094475" y="6428231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8" name="Oval 227"/>
                <p:cNvSpPr/>
                <p:nvPr/>
              </p:nvSpPr>
              <p:spPr>
                <a:xfrm>
                  <a:off x="6398970" y="6428231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9" name="Oval 228"/>
                <p:cNvSpPr/>
                <p:nvPr/>
              </p:nvSpPr>
              <p:spPr>
                <a:xfrm>
                  <a:off x="6703465" y="6428231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0" name="Oval 229"/>
                <p:cNvSpPr/>
                <p:nvPr/>
              </p:nvSpPr>
              <p:spPr>
                <a:xfrm>
                  <a:off x="3658515" y="3078786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1" name="Oval 230"/>
                <p:cNvSpPr/>
                <p:nvPr/>
              </p:nvSpPr>
              <p:spPr>
                <a:xfrm>
                  <a:off x="3963010" y="3078786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2" name="Oval 231"/>
                <p:cNvSpPr/>
                <p:nvPr/>
              </p:nvSpPr>
              <p:spPr>
                <a:xfrm>
                  <a:off x="4267505" y="3078786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3" name="Oval 232"/>
                <p:cNvSpPr/>
                <p:nvPr/>
              </p:nvSpPr>
              <p:spPr>
                <a:xfrm>
                  <a:off x="4572000" y="3078786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4" name="Oval 233"/>
                <p:cNvSpPr/>
                <p:nvPr/>
              </p:nvSpPr>
              <p:spPr>
                <a:xfrm>
                  <a:off x="4876495" y="3078786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5" name="Oval 234"/>
                <p:cNvSpPr/>
                <p:nvPr/>
              </p:nvSpPr>
              <p:spPr>
                <a:xfrm>
                  <a:off x="5180990" y="3078786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6" name="Oval 235"/>
                <p:cNvSpPr/>
                <p:nvPr/>
              </p:nvSpPr>
              <p:spPr>
                <a:xfrm>
                  <a:off x="5485485" y="3078786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7" name="Oval 236"/>
                <p:cNvSpPr/>
                <p:nvPr/>
              </p:nvSpPr>
              <p:spPr>
                <a:xfrm>
                  <a:off x="5789980" y="3078786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8" name="Oval 237"/>
                <p:cNvSpPr/>
                <p:nvPr/>
              </p:nvSpPr>
              <p:spPr>
                <a:xfrm>
                  <a:off x="6094475" y="3078786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9" name="Oval 238"/>
                <p:cNvSpPr/>
                <p:nvPr/>
              </p:nvSpPr>
              <p:spPr>
                <a:xfrm>
                  <a:off x="6398970" y="3078786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0" name="Oval 239"/>
                <p:cNvSpPr/>
                <p:nvPr/>
              </p:nvSpPr>
              <p:spPr>
                <a:xfrm>
                  <a:off x="6703465" y="3078786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1" name="Oval 240"/>
                <p:cNvSpPr/>
                <p:nvPr/>
              </p:nvSpPr>
              <p:spPr>
                <a:xfrm>
                  <a:off x="3658515" y="6732726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2" name="Oval 241"/>
                <p:cNvSpPr/>
                <p:nvPr/>
              </p:nvSpPr>
              <p:spPr>
                <a:xfrm>
                  <a:off x="3963010" y="6732726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3" name="Oval 242"/>
                <p:cNvSpPr/>
                <p:nvPr/>
              </p:nvSpPr>
              <p:spPr>
                <a:xfrm>
                  <a:off x="4267505" y="6732726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4" name="Oval 243"/>
                <p:cNvSpPr/>
                <p:nvPr/>
              </p:nvSpPr>
              <p:spPr>
                <a:xfrm>
                  <a:off x="4572000" y="6732726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5" name="Oval 244"/>
                <p:cNvSpPr/>
                <p:nvPr/>
              </p:nvSpPr>
              <p:spPr>
                <a:xfrm>
                  <a:off x="4876495" y="6732726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6" name="Oval 245"/>
                <p:cNvSpPr/>
                <p:nvPr/>
              </p:nvSpPr>
              <p:spPr>
                <a:xfrm>
                  <a:off x="5180990" y="6732726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7" name="Oval 246"/>
                <p:cNvSpPr/>
                <p:nvPr/>
              </p:nvSpPr>
              <p:spPr>
                <a:xfrm>
                  <a:off x="5485485" y="6732726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8" name="Oval 247"/>
                <p:cNvSpPr/>
                <p:nvPr/>
              </p:nvSpPr>
              <p:spPr>
                <a:xfrm>
                  <a:off x="5789980" y="6732726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9" name="Oval 248"/>
                <p:cNvSpPr/>
                <p:nvPr/>
              </p:nvSpPr>
              <p:spPr>
                <a:xfrm>
                  <a:off x="6094475" y="6732726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0" name="Oval 249"/>
                <p:cNvSpPr/>
                <p:nvPr/>
              </p:nvSpPr>
              <p:spPr>
                <a:xfrm>
                  <a:off x="6398970" y="6732726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1" name="Oval 250"/>
                <p:cNvSpPr/>
                <p:nvPr/>
              </p:nvSpPr>
              <p:spPr>
                <a:xfrm>
                  <a:off x="6703465" y="6732726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2" name="Oval 251"/>
                <p:cNvSpPr/>
                <p:nvPr/>
              </p:nvSpPr>
              <p:spPr>
                <a:xfrm>
                  <a:off x="7007960" y="3383281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3" name="Oval 252"/>
                <p:cNvSpPr/>
                <p:nvPr/>
              </p:nvSpPr>
              <p:spPr>
                <a:xfrm>
                  <a:off x="7007960" y="3687776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4" name="Oval 253"/>
                <p:cNvSpPr/>
                <p:nvPr/>
              </p:nvSpPr>
              <p:spPr>
                <a:xfrm>
                  <a:off x="7007960" y="3992271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5" name="Oval 254"/>
                <p:cNvSpPr/>
                <p:nvPr/>
              </p:nvSpPr>
              <p:spPr>
                <a:xfrm>
                  <a:off x="7007960" y="4296766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6" name="Oval 255"/>
                <p:cNvSpPr/>
                <p:nvPr/>
              </p:nvSpPr>
              <p:spPr>
                <a:xfrm>
                  <a:off x="7007960" y="4601261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7" name="Oval 256"/>
                <p:cNvSpPr/>
                <p:nvPr/>
              </p:nvSpPr>
              <p:spPr>
                <a:xfrm>
                  <a:off x="7007960" y="4905756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8" name="Oval 257"/>
                <p:cNvSpPr/>
                <p:nvPr/>
              </p:nvSpPr>
              <p:spPr>
                <a:xfrm>
                  <a:off x="7007960" y="5210251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9" name="Oval 258"/>
                <p:cNvSpPr/>
                <p:nvPr/>
              </p:nvSpPr>
              <p:spPr>
                <a:xfrm>
                  <a:off x="7007960" y="5514746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0" name="Oval 259"/>
                <p:cNvSpPr/>
                <p:nvPr/>
              </p:nvSpPr>
              <p:spPr>
                <a:xfrm>
                  <a:off x="7007960" y="5819241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1" name="Oval 260"/>
                <p:cNvSpPr/>
                <p:nvPr/>
              </p:nvSpPr>
              <p:spPr>
                <a:xfrm>
                  <a:off x="7007960" y="6123736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2" name="Oval 261"/>
                <p:cNvSpPr/>
                <p:nvPr/>
              </p:nvSpPr>
              <p:spPr>
                <a:xfrm>
                  <a:off x="7007960" y="6428231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3" name="Oval 262"/>
                <p:cNvSpPr/>
                <p:nvPr/>
              </p:nvSpPr>
              <p:spPr>
                <a:xfrm>
                  <a:off x="7007960" y="3078786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4" name="Oval 263"/>
                <p:cNvSpPr/>
                <p:nvPr/>
              </p:nvSpPr>
              <p:spPr>
                <a:xfrm>
                  <a:off x="7007960" y="6732726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5" name="Oval 264"/>
                <p:cNvSpPr/>
                <p:nvPr/>
              </p:nvSpPr>
              <p:spPr>
                <a:xfrm>
                  <a:off x="3354020" y="3383281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6" name="Oval 265"/>
                <p:cNvSpPr/>
                <p:nvPr/>
              </p:nvSpPr>
              <p:spPr>
                <a:xfrm>
                  <a:off x="3354020" y="3687776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7" name="Oval 266"/>
                <p:cNvSpPr/>
                <p:nvPr/>
              </p:nvSpPr>
              <p:spPr>
                <a:xfrm>
                  <a:off x="3354020" y="3992271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8" name="Oval 267"/>
                <p:cNvSpPr/>
                <p:nvPr/>
              </p:nvSpPr>
              <p:spPr>
                <a:xfrm>
                  <a:off x="3354020" y="4296766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9" name="Oval 268"/>
                <p:cNvSpPr/>
                <p:nvPr/>
              </p:nvSpPr>
              <p:spPr>
                <a:xfrm>
                  <a:off x="3354020" y="4601261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0" name="Oval 269"/>
                <p:cNvSpPr/>
                <p:nvPr/>
              </p:nvSpPr>
              <p:spPr>
                <a:xfrm>
                  <a:off x="3354020" y="4905756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1" name="Oval 270"/>
                <p:cNvSpPr/>
                <p:nvPr/>
              </p:nvSpPr>
              <p:spPr>
                <a:xfrm>
                  <a:off x="3354020" y="5210251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2" name="Oval 271"/>
                <p:cNvSpPr/>
                <p:nvPr/>
              </p:nvSpPr>
              <p:spPr>
                <a:xfrm>
                  <a:off x="3354020" y="5514746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3" name="Oval 272"/>
                <p:cNvSpPr/>
                <p:nvPr/>
              </p:nvSpPr>
              <p:spPr>
                <a:xfrm>
                  <a:off x="3354020" y="5819241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4" name="Oval 273"/>
                <p:cNvSpPr/>
                <p:nvPr/>
              </p:nvSpPr>
              <p:spPr>
                <a:xfrm>
                  <a:off x="3354020" y="6123736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5" name="Oval 274"/>
                <p:cNvSpPr/>
                <p:nvPr/>
              </p:nvSpPr>
              <p:spPr>
                <a:xfrm>
                  <a:off x="3354020" y="6428231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6" name="Oval 275"/>
                <p:cNvSpPr/>
                <p:nvPr/>
              </p:nvSpPr>
              <p:spPr>
                <a:xfrm>
                  <a:off x="3354020" y="3078786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7" name="Oval 276"/>
                <p:cNvSpPr/>
                <p:nvPr/>
              </p:nvSpPr>
              <p:spPr>
                <a:xfrm>
                  <a:off x="3354020" y="6732726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104" name="Frame 103"/>
            <p:cNvSpPr/>
            <p:nvPr/>
          </p:nvSpPr>
          <p:spPr>
            <a:xfrm>
              <a:off x="2658550" y="3436635"/>
              <a:ext cx="1183129" cy="1181295"/>
            </a:xfrm>
            <a:prstGeom prst="frame">
              <a:avLst>
                <a:gd name="adj1" fmla="val 50000"/>
              </a:avLst>
            </a:prstGeom>
            <a:solidFill>
              <a:schemeClr val="tx1">
                <a:lumMod val="10000"/>
                <a:lumOff val="90000"/>
                <a:alpha val="40000"/>
              </a:schemeClr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Rectangle 104"/>
            <p:cNvSpPr/>
            <p:nvPr/>
          </p:nvSpPr>
          <p:spPr>
            <a:xfrm>
              <a:off x="2949377" y="3719627"/>
              <a:ext cx="614634" cy="625510"/>
            </a:xfrm>
            <a:prstGeom prst="rect">
              <a:avLst/>
            </a:prstGeom>
            <a:solidFill>
              <a:srgbClr val="FFE1E1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6" name="Picture 105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78016" y="3497266"/>
              <a:ext cx="310063" cy="361086"/>
            </a:xfrm>
            <a:prstGeom prst="rect">
              <a:avLst/>
            </a:prstGeom>
            <a:noFill/>
            <a:effectLst>
              <a:glow rad="101600">
                <a:schemeClr val="bg1">
                  <a:alpha val="60000"/>
                </a:schemeClr>
              </a:glow>
            </a:effectLst>
          </p:spPr>
        </p:pic>
        <p:pic>
          <p:nvPicPr>
            <p:cNvPr id="101" name="Picture 100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21627" y="3907050"/>
              <a:ext cx="327208" cy="260554"/>
            </a:xfrm>
            <a:prstGeom prst="rect">
              <a:avLst/>
            </a:prstGeom>
          </p:spPr>
        </p:pic>
        <p:pic>
          <p:nvPicPr>
            <p:cNvPr id="102" name="Picture 101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9" cstate="print">
              <a:duotone>
                <a:prstClr val="black"/>
                <a:srgbClr val="D9C3A5">
                  <a:tint val="50000"/>
                  <a:satMod val="18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78016" y="4405972"/>
              <a:ext cx="410627" cy="375828"/>
            </a:xfrm>
            <a:prstGeom prst="rect">
              <a:avLst/>
            </a:prstGeom>
            <a:effectLst>
              <a:glow rad="101600">
                <a:schemeClr val="bg1">
                  <a:alpha val="60000"/>
                </a:schemeClr>
              </a:glow>
            </a:effectLst>
          </p:spPr>
        </p:pic>
        <p:grpSp>
          <p:nvGrpSpPr>
            <p:cNvPr id="301" name="Group 300"/>
            <p:cNvGrpSpPr/>
            <p:nvPr/>
          </p:nvGrpSpPr>
          <p:grpSpPr>
            <a:xfrm>
              <a:off x="4916044" y="3113198"/>
              <a:ext cx="1862969" cy="1862395"/>
              <a:chOff x="4742005" y="3137861"/>
              <a:chExt cx="1862969" cy="1862395"/>
            </a:xfrm>
          </p:grpSpPr>
          <p:grpSp>
            <p:nvGrpSpPr>
              <p:cNvPr id="302" name="Group 301"/>
              <p:cNvGrpSpPr/>
              <p:nvPr/>
            </p:nvGrpSpPr>
            <p:grpSpPr>
              <a:xfrm>
                <a:off x="4742005" y="3137861"/>
                <a:ext cx="1862969" cy="1862395"/>
                <a:chOff x="1831545" y="3392047"/>
                <a:chExt cx="2778264" cy="2777408"/>
              </a:xfrm>
            </p:grpSpPr>
            <p:grpSp>
              <p:nvGrpSpPr>
                <p:cNvPr id="310" name="Group 309"/>
                <p:cNvGrpSpPr/>
                <p:nvPr/>
              </p:nvGrpSpPr>
              <p:grpSpPr>
                <a:xfrm>
                  <a:off x="1848020" y="3409894"/>
                  <a:ext cx="2761789" cy="2743086"/>
                  <a:chOff x="3354020" y="3124505"/>
                  <a:chExt cx="3678854" cy="3653940"/>
                </a:xfrm>
              </p:grpSpPr>
              <p:sp>
                <p:nvSpPr>
                  <p:cNvPr id="481" name="Rectangle 480"/>
                  <p:cNvSpPr/>
                  <p:nvPr/>
                </p:nvSpPr>
                <p:spPr>
                  <a:xfrm>
                    <a:off x="3354020" y="3124505"/>
                    <a:ext cx="3653940" cy="3653940"/>
                  </a:xfrm>
                  <a:prstGeom prst="rect">
                    <a:avLst/>
                  </a:prstGeom>
                  <a:noFill/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482" name="Straight Connector 481"/>
                  <p:cNvCxnSpPr/>
                  <p:nvPr/>
                </p:nvCxnSpPr>
                <p:spPr>
                  <a:xfrm>
                    <a:off x="3354020" y="5864960"/>
                    <a:ext cx="3653940" cy="0"/>
                  </a:xfrm>
                  <a:prstGeom prst="line">
                    <a:avLst/>
                  </a:prstGeom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3" name="Straight Connector 482"/>
                  <p:cNvCxnSpPr/>
                  <p:nvPr/>
                </p:nvCxnSpPr>
                <p:spPr>
                  <a:xfrm>
                    <a:off x="3358234" y="5560465"/>
                    <a:ext cx="3649726" cy="0"/>
                  </a:xfrm>
                  <a:prstGeom prst="line">
                    <a:avLst/>
                  </a:prstGeom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4" name="Straight Connector 483"/>
                  <p:cNvCxnSpPr/>
                  <p:nvPr/>
                </p:nvCxnSpPr>
                <p:spPr>
                  <a:xfrm>
                    <a:off x="3354020" y="5255970"/>
                    <a:ext cx="3653940" cy="0"/>
                  </a:xfrm>
                  <a:prstGeom prst="line">
                    <a:avLst/>
                  </a:prstGeom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5" name="Straight Connector 484"/>
                  <p:cNvCxnSpPr/>
                  <p:nvPr/>
                </p:nvCxnSpPr>
                <p:spPr>
                  <a:xfrm>
                    <a:off x="3354020" y="4951475"/>
                    <a:ext cx="3653940" cy="576"/>
                  </a:xfrm>
                  <a:prstGeom prst="line">
                    <a:avLst/>
                  </a:prstGeom>
                  <a:ln w="19050"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6" name="Straight Connector 485"/>
                  <p:cNvCxnSpPr/>
                  <p:nvPr/>
                </p:nvCxnSpPr>
                <p:spPr>
                  <a:xfrm flipH="1">
                    <a:off x="5164551" y="3138209"/>
                    <a:ext cx="16439" cy="3640236"/>
                  </a:xfrm>
                  <a:prstGeom prst="line">
                    <a:avLst/>
                  </a:prstGeom>
                  <a:ln w="19050"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7" name="Straight Connector 486"/>
                  <p:cNvCxnSpPr/>
                  <p:nvPr/>
                </p:nvCxnSpPr>
                <p:spPr>
                  <a:xfrm>
                    <a:off x="3963010" y="3124505"/>
                    <a:ext cx="0" cy="3638871"/>
                  </a:xfrm>
                  <a:prstGeom prst="line">
                    <a:avLst/>
                  </a:prstGeom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8" name="Straight Connector 487"/>
                  <p:cNvCxnSpPr/>
                  <p:nvPr/>
                </p:nvCxnSpPr>
                <p:spPr>
                  <a:xfrm>
                    <a:off x="4267505" y="3139574"/>
                    <a:ext cx="0" cy="3638871"/>
                  </a:xfrm>
                  <a:prstGeom prst="line">
                    <a:avLst/>
                  </a:prstGeom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9" name="Straight Connector 488"/>
                  <p:cNvCxnSpPr/>
                  <p:nvPr/>
                </p:nvCxnSpPr>
                <p:spPr>
                  <a:xfrm>
                    <a:off x="4572000" y="3139574"/>
                    <a:ext cx="0" cy="3638871"/>
                  </a:xfrm>
                  <a:prstGeom prst="line">
                    <a:avLst/>
                  </a:prstGeom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0" name="Straight Connector 489"/>
                  <p:cNvCxnSpPr/>
                  <p:nvPr/>
                </p:nvCxnSpPr>
                <p:spPr>
                  <a:xfrm>
                    <a:off x="4876495" y="3139574"/>
                    <a:ext cx="0" cy="3638871"/>
                  </a:xfrm>
                  <a:prstGeom prst="line">
                    <a:avLst/>
                  </a:prstGeom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1" name="Straight Connector 490"/>
                  <p:cNvCxnSpPr/>
                  <p:nvPr/>
                </p:nvCxnSpPr>
                <p:spPr>
                  <a:xfrm>
                    <a:off x="5485485" y="3139574"/>
                    <a:ext cx="0" cy="3638871"/>
                  </a:xfrm>
                  <a:prstGeom prst="line">
                    <a:avLst/>
                  </a:prstGeom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2" name="Straight Connector 491"/>
                  <p:cNvCxnSpPr/>
                  <p:nvPr/>
                </p:nvCxnSpPr>
                <p:spPr>
                  <a:xfrm>
                    <a:off x="5789980" y="3139574"/>
                    <a:ext cx="0" cy="3638871"/>
                  </a:xfrm>
                  <a:prstGeom prst="line">
                    <a:avLst/>
                  </a:prstGeom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3" name="Straight Connector 492"/>
                  <p:cNvCxnSpPr/>
                  <p:nvPr/>
                </p:nvCxnSpPr>
                <p:spPr>
                  <a:xfrm>
                    <a:off x="6094475" y="3139574"/>
                    <a:ext cx="0" cy="3638871"/>
                  </a:xfrm>
                  <a:prstGeom prst="line">
                    <a:avLst/>
                  </a:prstGeom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4" name="Straight Connector 493"/>
                  <p:cNvCxnSpPr/>
                  <p:nvPr/>
                </p:nvCxnSpPr>
                <p:spPr>
                  <a:xfrm>
                    <a:off x="6398970" y="3139574"/>
                    <a:ext cx="0" cy="3638871"/>
                  </a:xfrm>
                  <a:prstGeom prst="line">
                    <a:avLst/>
                  </a:prstGeom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5" name="Straight Connector 494"/>
                  <p:cNvCxnSpPr/>
                  <p:nvPr/>
                </p:nvCxnSpPr>
                <p:spPr>
                  <a:xfrm>
                    <a:off x="3354020" y="6169455"/>
                    <a:ext cx="3678854" cy="0"/>
                  </a:xfrm>
                  <a:prstGeom prst="line">
                    <a:avLst/>
                  </a:prstGeom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6" name="Straight Connector 495"/>
                  <p:cNvCxnSpPr/>
                  <p:nvPr/>
                </p:nvCxnSpPr>
                <p:spPr>
                  <a:xfrm>
                    <a:off x="3354020" y="6473950"/>
                    <a:ext cx="3678854" cy="0"/>
                  </a:xfrm>
                  <a:prstGeom prst="line">
                    <a:avLst/>
                  </a:prstGeom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7" name="Straight Connector 496"/>
                  <p:cNvCxnSpPr/>
                  <p:nvPr/>
                </p:nvCxnSpPr>
                <p:spPr>
                  <a:xfrm>
                    <a:off x="3354020" y="4037990"/>
                    <a:ext cx="3653940" cy="0"/>
                  </a:xfrm>
                  <a:prstGeom prst="line">
                    <a:avLst/>
                  </a:prstGeom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8" name="Straight Connector 497"/>
                  <p:cNvCxnSpPr/>
                  <p:nvPr/>
                </p:nvCxnSpPr>
                <p:spPr>
                  <a:xfrm>
                    <a:off x="3358234" y="3733495"/>
                    <a:ext cx="3649726" cy="0"/>
                  </a:xfrm>
                  <a:prstGeom prst="line">
                    <a:avLst/>
                  </a:prstGeom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9" name="Straight Connector 498"/>
                  <p:cNvCxnSpPr/>
                  <p:nvPr/>
                </p:nvCxnSpPr>
                <p:spPr>
                  <a:xfrm>
                    <a:off x="3354020" y="3429000"/>
                    <a:ext cx="3653940" cy="0"/>
                  </a:xfrm>
                  <a:prstGeom prst="line">
                    <a:avLst/>
                  </a:prstGeom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00" name="Straight Connector 499"/>
                  <p:cNvCxnSpPr/>
                  <p:nvPr/>
                </p:nvCxnSpPr>
                <p:spPr>
                  <a:xfrm>
                    <a:off x="3354020" y="4342485"/>
                    <a:ext cx="3678854" cy="0"/>
                  </a:xfrm>
                  <a:prstGeom prst="line">
                    <a:avLst/>
                  </a:prstGeom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01" name="Straight Connector 500"/>
                  <p:cNvCxnSpPr/>
                  <p:nvPr/>
                </p:nvCxnSpPr>
                <p:spPr>
                  <a:xfrm>
                    <a:off x="3354020" y="4646980"/>
                    <a:ext cx="3678854" cy="0"/>
                  </a:xfrm>
                  <a:prstGeom prst="line">
                    <a:avLst/>
                  </a:prstGeom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02" name="Straight Connector 501"/>
                  <p:cNvCxnSpPr/>
                  <p:nvPr/>
                </p:nvCxnSpPr>
                <p:spPr>
                  <a:xfrm>
                    <a:off x="6703465" y="3124505"/>
                    <a:ext cx="0" cy="3638871"/>
                  </a:xfrm>
                  <a:prstGeom prst="line">
                    <a:avLst/>
                  </a:prstGeom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03" name="Straight Connector 502"/>
                  <p:cNvCxnSpPr/>
                  <p:nvPr/>
                </p:nvCxnSpPr>
                <p:spPr>
                  <a:xfrm>
                    <a:off x="3658515" y="3124505"/>
                    <a:ext cx="0" cy="3638871"/>
                  </a:xfrm>
                  <a:prstGeom prst="line">
                    <a:avLst/>
                  </a:prstGeom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11" name="Group 310"/>
                <p:cNvGrpSpPr/>
                <p:nvPr/>
              </p:nvGrpSpPr>
              <p:grpSpPr>
                <a:xfrm>
                  <a:off x="1831545" y="3392047"/>
                  <a:ext cx="2777407" cy="2777408"/>
                  <a:chOff x="3354020" y="3078786"/>
                  <a:chExt cx="3699659" cy="3699659"/>
                </a:xfrm>
              </p:grpSpPr>
              <p:sp>
                <p:nvSpPr>
                  <p:cNvPr id="312" name="Oval 311"/>
                  <p:cNvSpPr/>
                  <p:nvPr/>
                </p:nvSpPr>
                <p:spPr>
                  <a:xfrm>
                    <a:off x="3658515" y="3383281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13" name="Oval 312"/>
                  <p:cNvSpPr/>
                  <p:nvPr/>
                </p:nvSpPr>
                <p:spPr>
                  <a:xfrm>
                    <a:off x="3963010" y="3383281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14" name="Oval 313"/>
                  <p:cNvSpPr/>
                  <p:nvPr/>
                </p:nvSpPr>
                <p:spPr>
                  <a:xfrm>
                    <a:off x="4267505" y="3383281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15" name="Oval 314"/>
                  <p:cNvSpPr/>
                  <p:nvPr/>
                </p:nvSpPr>
                <p:spPr>
                  <a:xfrm>
                    <a:off x="4572000" y="3383281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16" name="Oval 315"/>
                  <p:cNvSpPr/>
                  <p:nvPr/>
                </p:nvSpPr>
                <p:spPr>
                  <a:xfrm>
                    <a:off x="4876495" y="3383281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17" name="Oval 316"/>
                  <p:cNvSpPr/>
                  <p:nvPr/>
                </p:nvSpPr>
                <p:spPr>
                  <a:xfrm>
                    <a:off x="5180990" y="3383281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18" name="Oval 317"/>
                  <p:cNvSpPr/>
                  <p:nvPr/>
                </p:nvSpPr>
                <p:spPr>
                  <a:xfrm>
                    <a:off x="5485485" y="3383281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19" name="Oval 318"/>
                  <p:cNvSpPr/>
                  <p:nvPr/>
                </p:nvSpPr>
                <p:spPr>
                  <a:xfrm>
                    <a:off x="5789980" y="3383281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20" name="Oval 319"/>
                  <p:cNvSpPr/>
                  <p:nvPr/>
                </p:nvSpPr>
                <p:spPr>
                  <a:xfrm>
                    <a:off x="6094475" y="3383281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21" name="Oval 320"/>
                  <p:cNvSpPr/>
                  <p:nvPr/>
                </p:nvSpPr>
                <p:spPr>
                  <a:xfrm>
                    <a:off x="6398970" y="3383281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22" name="Oval 321"/>
                  <p:cNvSpPr/>
                  <p:nvPr/>
                </p:nvSpPr>
                <p:spPr>
                  <a:xfrm>
                    <a:off x="6703465" y="3383281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23" name="Oval 322"/>
                  <p:cNvSpPr/>
                  <p:nvPr/>
                </p:nvSpPr>
                <p:spPr>
                  <a:xfrm>
                    <a:off x="3658515" y="3687776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24" name="Oval 323"/>
                  <p:cNvSpPr/>
                  <p:nvPr/>
                </p:nvSpPr>
                <p:spPr>
                  <a:xfrm>
                    <a:off x="3963010" y="3687776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25" name="Oval 324"/>
                  <p:cNvSpPr/>
                  <p:nvPr/>
                </p:nvSpPr>
                <p:spPr>
                  <a:xfrm>
                    <a:off x="4267505" y="3687776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26" name="Oval 325"/>
                  <p:cNvSpPr/>
                  <p:nvPr/>
                </p:nvSpPr>
                <p:spPr>
                  <a:xfrm>
                    <a:off x="4572000" y="3687776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27" name="Oval 326"/>
                  <p:cNvSpPr/>
                  <p:nvPr/>
                </p:nvSpPr>
                <p:spPr>
                  <a:xfrm>
                    <a:off x="4876495" y="3687776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28" name="Oval 327"/>
                  <p:cNvSpPr/>
                  <p:nvPr/>
                </p:nvSpPr>
                <p:spPr>
                  <a:xfrm>
                    <a:off x="5180990" y="3687776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29" name="Oval 328"/>
                  <p:cNvSpPr/>
                  <p:nvPr/>
                </p:nvSpPr>
                <p:spPr>
                  <a:xfrm>
                    <a:off x="5485485" y="3687776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30" name="Oval 329"/>
                  <p:cNvSpPr/>
                  <p:nvPr/>
                </p:nvSpPr>
                <p:spPr>
                  <a:xfrm>
                    <a:off x="5789980" y="3687776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31" name="Oval 330"/>
                  <p:cNvSpPr/>
                  <p:nvPr/>
                </p:nvSpPr>
                <p:spPr>
                  <a:xfrm>
                    <a:off x="6094475" y="3687776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32" name="Oval 331"/>
                  <p:cNvSpPr/>
                  <p:nvPr/>
                </p:nvSpPr>
                <p:spPr>
                  <a:xfrm>
                    <a:off x="6398970" y="3687776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33" name="Oval 332"/>
                  <p:cNvSpPr/>
                  <p:nvPr/>
                </p:nvSpPr>
                <p:spPr>
                  <a:xfrm>
                    <a:off x="6703465" y="3687776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34" name="Oval 333"/>
                  <p:cNvSpPr/>
                  <p:nvPr/>
                </p:nvSpPr>
                <p:spPr>
                  <a:xfrm>
                    <a:off x="3658515" y="3992271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35" name="Oval 334"/>
                  <p:cNvSpPr/>
                  <p:nvPr/>
                </p:nvSpPr>
                <p:spPr>
                  <a:xfrm>
                    <a:off x="3963010" y="3992271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36" name="Oval 335"/>
                  <p:cNvSpPr/>
                  <p:nvPr/>
                </p:nvSpPr>
                <p:spPr>
                  <a:xfrm>
                    <a:off x="4267505" y="3992271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37" name="Oval 336"/>
                  <p:cNvSpPr/>
                  <p:nvPr/>
                </p:nvSpPr>
                <p:spPr>
                  <a:xfrm>
                    <a:off x="4572000" y="3992271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38" name="Oval 337"/>
                  <p:cNvSpPr/>
                  <p:nvPr/>
                </p:nvSpPr>
                <p:spPr>
                  <a:xfrm>
                    <a:off x="4876495" y="3992271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39" name="Oval 338"/>
                  <p:cNvSpPr/>
                  <p:nvPr/>
                </p:nvSpPr>
                <p:spPr>
                  <a:xfrm>
                    <a:off x="5180990" y="3992271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40" name="Oval 339"/>
                  <p:cNvSpPr/>
                  <p:nvPr/>
                </p:nvSpPr>
                <p:spPr>
                  <a:xfrm>
                    <a:off x="5485485" y="3992271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41" name="Oval 340"/>
                  <p:cNvSpPr/>
                  <p:nvPr/>
                </p:nvSpPr>
                <p:spPr>
                  <a:xfrm>
                    <a:off x="5789980" y="3992271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42" name="Oval 341"/>
                  <p:cNvSpPr/>
                  <p:nvPr/>
                </p:nvSpPr>
                <p:spPr>
                  <a:xfrm>
                    <a:off x="6094475" y="3992271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43" name="Oval 342"/>
                  <p:cNvSpPr/>
                  <p:nvPr/>
                </p:nvSpPr>
                <p:spPr>
                  <a:xfrm>
                    <a:off x="6398970" y="3992271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44" name="Oval 343"/>
                  <p:cNvSpPr/>
                  <p:nvPr/>
                </p:nvSpPr>
                <p:spPr>
                  <a:xfrm>
                    <a:off x="6703465" y="3992271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45" name="Oval 344"/>
                  <p:cNvSpPr/>
                  <p:nvPr/>
                </p:nvSpPr>
                <p:spPr>
                  <a:xfrm>
                    <a:off x="3658515" y="4296766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46" name="Oval 345"/>
                  <p:cNvSpPr/>
                  <p:nvPr/>
                </p:nvSpPr>
                <p:spPr>
                  <a:xfrm>
                    <a:off x="3963010" y="4296766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47" name="Oval 346"/>
                  <p:cNvSpPr/>
                  <p:nvPr/>
                </p:nvSpPr>
                <p:spPr>
                  <a:xfrm>
                    <a:off x="4267505" y="4296766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48" name="Oval 347"/>
                  <p:cNvSpPr/>
                  <p:nvPr/>
                </p:nvSpPr>
                <p:spPr>
                  <a:xfrm>
                    <a:off x="4572000" y="4296766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49" name="Oval 348"/>
                  <p:cNvSpPr/>
                  <p:nvPr/>
                </p:nvSpPr>
                <p:spPr>
                  <a:xfrm>
                    <a:off x="4876495" y="4296766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50" name="Oval 349"/>
                  <p:cNvSpPr/>
                  <p:nvPr/>
                </p:nvSpPr>
                <p:spPr>
                  <a:xfrm>
                    <a:off x="5180990" y="4296766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51" name="Oval 350"/>
                  <p:cNvSpPr/>
                  <p:nvPr/>
                </p:nvSpPr>
                <p:spPr>
                  <a:xfrm>
                    <a:off x="5485485" y="4296766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52" name="Oval 351"/>
                  <p:cNvSpPr/>
                  <p:nvPr/>
                </p:nvSpPr>
                <p:spPr>
                  <a:xfrm>
                    <a:off x="5789980" y="4296766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53" name="Oval 352"/>
                  <p:cNvSpPr/>
                  <p:nvPr/>
                </p:nvSpPr>
                <p:spPr>
                  <a:xfrm>
                    <a:off x="6094475" y="4296766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54" name="Oval 353"/>
                  <p:cNvSpPr/>
                  <p:nvPr/>
                </p:nvSpPr>
                <p:spPr>
                  <a:xfrm>
                    <a:off x="6398970" y="4296766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55" name="Oval 354"/>
                  <p:cNvSpPr/>
                  <p:nvPr/>
                </p:nvSpPr>
                <p:spPr>
                  <a:xfrm>
                    <a:off x="6703465" y="4296766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56" name="Oval 355"/>
                  <p:cNvSpPr/>
                  <p:nvPr/>
                </p:nvSpPr>
                <p:spPr>
                  <a:xfrm>
                    <a:off x="3658515" y="4601261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57" name="Oval 356"/>
                  <p:cNvSpPr/>
                  <p:nvPr/>
                </p:nvSpPr>
                <p:spPr>
                  <a:xfrm>
                    <a:off x="3963010" y="4601261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58" name="Oval 357"/>
                  <p:cNvSpPr/>
                  <p:nvPr/>
                </p:nvSpPr>
                <p:spPr>
                  <a:xfrm>
                    <a:off x="4267505" y="4601261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59" name="Oval 358"/>
                  <p:cNvSpPr/>
                  <p:nvPr/>
                </p:nvSpPr>
                <p:spPr>
                  <a:xfrm>
                    <a:off x="4572000" y="4601261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60" name="Oval 359"/>
                  <p:cNvSpPr/>
                  <p:nvPr/>
                </p:nvSpPr>
                <p:spPr>
                  <a:xfrm>
                    <a:off x="4876495" y="4601261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61" name="Oval 360"/>
                  <p:cNvSpPr/>
                  <p:nvPr/>
                </p:nvSpPr>
                <p:spPr>
                  <a:xfrm>
                    <a:off x="5180990" y="4601261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62" name="Oval 361"/>
                  <p:cNvSpPr/>
                  <p:nvPr/>
                </p:nvSpPr>
                <p:spPr>
                  <a:xfrm>
                    <a:off x="5485485" y="4601261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63" name="Oval 362"/>
                  <p:cNvSpPr/>
                  <p:nvPr/>
                </p:nvSpPr>
                <p:spPr>
                  <a:xfrm>
                    <a:off x="5789980" y="4601261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64" name="Oval 363"/>
                  <p:cNvSpPr/>
                  <p:nvPr/>
                </p:nvSpPr>
                <p:spPr>
                  <a:xfrm>
                    <a:off x="6094475" y="4601261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65" name="Oval 364"/>
                  <p:cNvSpPr/>
                  <p:nvPr/>
                </p:nvSpPr>
                <p:spPr>
                  <a:xfrm>
                    <a:off x="6398970" y="4601261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66" name="Oval 365"/>
                  <p:cNvSpPr/>
                  <p:nvPr/>
                </p:nvSpPr>
                <p:spPr>
                  <a:xfrm>
                    <a:off x="6703465" y="4601261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67" name="Oval 366"/>
                  <p:cNvSpPr/>
                  <p:nvPr/>
                </p:nvSpPr>
                <p:spPr>
                  <a:xfrm>
                    <a:off x="3658515" y="4905756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68" name="Oval 367"/>
                  <p:cNvSpPr/>
                  <p:nvPr/>
                </p:nvSpPr>
                <p:spPr>
                  <a:xfrm>
                    <a:off x="3963010" y="4905756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69" name="Oval 368"/>
                  <p:cNvSpPr/>
                  <p:nvPr/>
                </p:nvSpPr>
                <p:spPr>
                  <a:xfrm>
                    <a:off x="4267505" y="4905756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70" name="Oval 369"/>
                  <p:cNvSpPr/>
                  <p:nvPr/>
                </p:nvSpPr>
                <p:spPr>
                  <a:xfrm>
                    <a:off x="4572000" y="4905756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71" name="Oval 370"/>
                  <p:cNvSpPr/>
                  <p:nvPr/>
                </p:nvSpPr>
                <p:spPr>
                  <a:xfrm>
                    <a:off x="4876495" y="4905756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72" name="Oval 371"/>
                  <p:cNvSpPr/>
                  <p:nvPr/>
                </p:nvSpPr>
                <p:spPr>
                  <a:xfrm>
                    <a:off x="5180990" y="4905756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73" name="Oval 372"/>
                  <p:cNvSpPr/>
                  <p:nvPr/>
                </p:nvSpPr>
                <p:spPr>
                  <a:xfrm>
                    <a:off x="5485485" y="4905756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74" name="Oval 373"/>
                  <p:cNvSpPr/>
                  <p:nvPr/>
                </p:nvSpPr>
                <p:spPr>
                  <a:xfrm>
                    <a:off x="5789980" y="4905756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75" name="Oval 374"/>
                  <p:cNvSpPr/>
                  <p:nvPr/>
                </p:nvSpPr>
                <p:spPr>
                  <a:xfrm>
                    <a:off x="6094475" y="4905756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76" name="Oval 375"/>
                  <p:cNvSpPr/>
                  <p:nvPr/>
                </p:nvSpPr>
                <p:spPr>
                  <a:xfrm>
                    <a:off x="6398970" y="4905756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77" name="Oval 376"/>
                  <p:cNvSpPr/>
                  <p:nvPr/>
                </p:nvSpPr>
                <p:spPr>
                  <a:xfrm>
                    <a:off x="6703465" y="4905756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78" name="Oval 377"/>
                  <p:cNvSpPr/>
                  <p:nvPr/>
                </p:nvSpPr>
                <p:spPr>
                  <a:xfrm>
                    <a:off x="3658515" y="5210251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79" name="Oval 378"/>
                  <p:cNvSpPr/>
                  <p:nvPr/>
                </p:nvSpPr>
                <p:spPr>
                  <a:xfrm>
                    <a:off x="3963010" y="5210251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80" name="Oval 379"/>
                  <p:cNvSpPr/>
                  <p:nvPr/>
                </p:nvSpPr>
                <p:spPr>
                  <a:xfrm>
                    <a:off x="4267505" y="5210251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81" name="Oval 380"/>
                  <p:cNvSpPr/>
                  <p:nvPr/>
                </p:nvSpPr>
                <p:spPr>
                  <a:xfrm>
                    <a:off x="4572000" y="5210251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82" name="Oval 381"/>
                  <p:cNvSpPr/>
                  <p:nvPr/>
                </p:nvSpPr>
                <p:spPr>
                  <a:xfrm>
                    <a:off x="4876495" y="5210251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83" name="Oval 382"/>
                  <p:cNvSpPr/>
                  <p:nvPr/>
                </p:nvSpPr>
                <p:spPr>
                  <a:xfrm>
                    <a:off x="5180990" y="5210251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84" name="Oval 383"/>
                  <p:cNvSpPr/>
                  <p:nvPr/>
                </p:nvSpPr>
                <p:spPr>
                  <a:xfrm>
                    <a:off x="5485485" y="5210251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85" name="Oval 384"/>
                  <p:cNvSpPr/>
                  <p:nvPr/>
                </p:nvSpPr>
                <p:spPr>
                  <a:xfrm>
                    <a:off x="5789980" y="5210251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86" name="Oval 385"/>
                  <p:cNvSpPr/>
                  <p:nvPr/>
                </p:nvSpPr>
                <p:spPr>
                  <a:xfrm>
                    <a:off x="6094475" y="5210251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87" name="Oval 386"/>
                  <p:cNvSpPr/>
                  <p:nvPr/>
                </p:nvSpPr>
                <p:spPr>
                  <a:xfrm>
                    <a:off x="6398970" y="5210251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88" name="Oval 387"/>
                  <p:cNvSpPr/>
                  <p:nvPr/>
                </p:nvSpPr>
                <p:spPr>
                  <a:xfrm>
                    <a:off x="6703465" y="5210251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89" name="Oval 388"/>
                  <p:cNvSpPr/>
                  <p:nvPr/>
                </p:nvSpPr>
                <p:spPr>
                  <a:xfrm>
                    <a:off x="3658515" y="5514746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90" name="Oval 389"/>
                  <p:cNvSpPr/>
                  <p:nvPr/>
                </p:nvSpPr>
                <p:spPr>
                  <a:xfrm>
                    <a:off x="3963010" y="5514746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91" name="Oval 390"/>
                  <p:cNvSpPr/>
                  <p:nvPr/>
                </p:nvSpPr>
                <p:spPr>
                  <a:xfrm>
                    <a:off x="4267505" y="5514746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92" name="Oval 391"/>
                  <p:cNvSpPr/>
                  <p:nvPr/>
                </p:nvSpPr>
                <p:spPr>
                  <a:xfrm>
                    <a:off x="4572000" y="5514746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93" name="Oval 392"/>
                  <p:cNvSpPr/>
                  <p:nvPr/>
                </p:nvSpPr>
                <p:spPr>
                  <a:xfrm>
                    <a:off x="4876495" y="5514746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94" name="Oval 393"/>
                  <p:cNvSpPr/>
                  <p:nvPr/>
                </p:nvSpPr>
                <p:spPr>
                  <a:xfrm>
                    <a:off x="5180990" y="5514746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95" name="Oval 394"/>
                  <p:cNvSpPr/>
                  <p:nvPr/>
                </p:nvSpPr>
                <p:spPr>
                  <a:xfrm>
                    <a:off x="5485485" y="5514746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96" name="Oval 395"/>
                  <p:cNvSpPr/>
                  <p:nvPr/>
                </p:nvSpPr>
                <p:spPr>
                  <a:xfrm>
                    <a:off x="5789980" y="5514746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97" name="Oval 396"/>
                  <p:cNvSpPr/>
                  <p:nvPr/>
                </p:nvSpPr>
                <p:spPr>
                  <a:xfrm>
                    <a:off x="6094475" y="5514746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98" name="Oval 397"/>
                  <p:cNvSpPr/>
                  <p:nvPr/>
                </p:nvSpPr>
                <p:spPr>
                  <a:xfrm>
                    <a:off x="6398970" y="5514746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99" name="Oval 398"/>
                  <p:cNvSpPr/>
                  <p:nvPr/>
                </p:nvSpPr>
                <p:spPr>
                  <a:xfrm>
                    <a:off x="6703465" y="5514746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00" name="Oval 399"/>
                  <p:cNvSpPr/>
                  <p:nvPr/>
                </p:nvSpPr>
                <p:spPr>
                  <a:xfrm>
                    <a:off x="3658515" y="5819241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01" name="Oval 400"/>
                  <p:cNvSpPr/>
                  <p:nvPr/>
                </p:nvSpPr>
                <p:spPr>
                  <a:xfrm>
                    <a:off x="3963010" y="5819241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02" name="Oval 401"/>
                  <p:cNvSpPr/>
                  <p:nvPr/>
                </p:nvSpPr>
                <p:spPr>
                  <a:xfrm>
                    <a:off x="4267505" y="5819241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03" name="Oval 402"/>
                  <p:cNvSpPr/>
                  <p:nvPr/>
                </p:nvSpPr>
                <p:spPr>
                  <a:xfrm>
                    <a:off x="4572000" y="5819241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04" name="Oval 403"/>
                  <p:cNvSpPr/>
                  <p:nvPr/>
                </p:nvSpPr>
                <p:spPr>
                  <a:xfrm>
                    <a:off x="4876495" y="5819241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05" name="Oval 404"/>
                  <p:cNvSpPr/>
                  <p:nvPr/>
                </p:nvSpPr>
                <p:spPr>
                  <a:xfrm>
                    <a:off x="5180990" y="5819241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06" name="Oval 405"/>
                  <p:cNvSpPr/>
                  <p:nvPr/>
                </p:nvSpPr>
                <p:spPr>
                  <a:xfrm>
                    <a:off x="5485485" y="5819241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07" name="Oval 406"/>
                  <p:cNvSpPr/>
                  <p:nvPr/>
                </p:nvSpPr>
                <p:spPr>
                  <a:xfrm>
                    <a:off x="5789980" y="5819241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08" name="Oval 407"/>
                  <p:cNvSpPr/>
                  <p:nvPr/>
                </p:nvSpPr>
                <p:spPr>
                  <a:xfrm>
                    <a:off x="6094475" y="5819241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09" name="Oval 408"/>
                  <p:cNvSpPr/>
                  <p:nvPr/>
                </p:nvSpPr>
                <p:spPr>
                  <a:xfrm>
                    <a:off x="6398970" y="5819241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10" name="Oval 409"/>
                  <p:cNvSpPr/>
                  <p:nvPr/>
                </p:nvSpPr>
                <p:spPr>
                  <a:xfrm>
                    <a:off x="6703465" y="5819241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11" name="Oval 410"/>
                  <p:cNvSpPr/>
                  <p:nvPr/>
                </p:nvSpPr>
                <p:spPr>
                  <a:xfrm>
                    <a:off x="3658515" y="6123736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12" name="Oval 411"/>
                  <p:cNvSpPr/>
                  <p:nvPr/>
                </p:nvSpPr>
                <p:spPr>
                  <a:xfrm>
                    <a:off x="3963010" y="6123736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13" name="Oval 412"/>
                  <p:cNvSpPr/>
                  <p:nvPr/>
                </p:nvSpPr>
                <p:spPr>
                  <a:xfrm>
                    <a:off x="4267505" y="6123736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14" name="Oval 413"/>
                  <p:cNvSpPr/>
                  <p:nvPr/>
                </p:nvSpPr>
                <p:spPr>
                  <a:xfrm>
                    <a:off x="4572000" y="6123736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15" name="Oval 414"/>
                  <p:cNvSpPr/>
                  <p:nvPr/>
                </p:nvSpPr>
                <p:spPr>
                  <a:xfrm>
                    <a:off x="4876495" y="6123736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16" name="Oval 415"/>
                  <p:cNvSpPr/>
                  <p:nvPr/>
                </p:nvSpPr>
                <p:spPr>
                  <a:xfrm>
                    <a:off x="5180990" y="6123736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17" name="Oval 416"/>
                  <p:cNvSpPr/>
                  <p:nvPr/>
                </p:nvSpPr>
                <p:spPr>
                  <a:xfrm>
                    <a:off x="5485485" y="6123736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18" name="Oval 417"/>
                  <p:cNvSpPr/>
                  <p:nvPr/>
                </p:nvSpPr>
                <p:spPr>
                  <a:xfrm>
                    <a:off x="5789980" y="6123736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19" name="Oval 418"/>
                  <p:cNvSpPr/>
                  <p:nvPr/>
                </p:nvSpPr>
                <p:spPr>
                  <a:xfrm>
                    <a:off x="6094475" y="6123736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20" name="Oval 419"/>
                  <p:cNvSpPr/>
                  <p:nvPr/>
                </p:nvSpPr>
                <p:spPr>
                  <a:xfrm>
                    <a:off x="6398970" y="6123736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21" name="Oval 420"/>
                  <p:cNvSpPr/>
                  <p:nvPr/>
                </p:nvSpPr>
                <p:spPr>
                  <a:xfrm>
                    <a:off x="6703465" y="6123736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22" name="Oval 421"/>
                  <p:cNvSpPr/>
                  <p:nvPr/>
                </p:nvSpPr>
                <p:spPr>
                  <a:xfrm>
                    <a:off x="3658515" y="6428231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23" name="Oval 422"/>
                  <p:cNvSpPr/>
                  <p:nvPr/>
                </p:nvSpPr>
                <p:spPr>
                  <a:xfrm>
                    <a:off x="3963010" y="6428231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24" name="Oval 423"/>
                  <p:cNvSpPr/>
                  <p:nvPr/>
                </p:nvSpPr>
                <p:spPr>
                  <a:xfrm>
                    <a:off x="4267505" y="6428231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25" name="Oval 424"/>
                  <p:cNvSpPr/>
                  <p:nvPr/>
                </p:nvSpPr>
                <p:spPr>
                  <a:xfrm>
                    <a:off x="4572000" y="6428231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26" name="Oval 425"/>
                  <p:cNvSpPr/>
                  <p:nvPr/>
                </p:nvSpPr>
                <p:spPr>
                  <a:xfrm>
                    <a:off x="4876495" y="6428231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27" name="Oval 426"/>
                  <p:cNvSpPr/>
                  <p:nvPr/>
                </p:nvSpPr>
                <p:spPr>
                  <a:xfrm>
                    <a:off x="5180990" y="6428231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28" name="Oval 427"/>
                  <p:cNvSpPr/>
                  <p:nvPr/>
                </p:nvSpPr>
                <p:spPr>
                  <a:xfrm>
                    <a:off x="5485485" y="6428231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29" name="Oval 428"/>
                  <p:cNvSpPr/>
                  <p:nvPr/>
                </p:nvSpPr>
                <p:spPr>
                  <a:xfrm>
                    <a:off x="5789980" y="6428231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30" name="Oval 429"/>
                  <p:cNvSpPr/>
                  <p:nvPr/>
                </p:nvSpPr>
                <p:spPr>
                  <a:xfrm>
                    <a:off x="6094475" y="6428231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31" name="Oval 430"/>
                  <p:cNvSpPr/>
                  <p:nvPr/>
                </p:nvSpPr>
                <p:spPr>
                  <a:xfrm>
                    <a:off x="6398970" y="6428231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32" name="Oval 431"/>
                  <p:cNvSpPr/>
                  <p:nvPr/>
                </p:nvSpPr>
                <p:spPr>
                  <a:xfrm>
                    <a:off x="6703465" y="6428231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33" name="Oval 432"/>
                  <p:cNvSpPr/>
                  <p:nvPr/>
                </p:nvSpPr>
                <p:spPr>
                  <a:xfrm>
                    <a:off x="3658515" y="3078786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34" name="Oval 433"/>
                  <p:cNvSpPr/>
                  <p:nvPr/>
                </p:nvSpPr>
                <p:spPr>
                  <a:xfrm>
                    <a:off x="3963010" y="3078786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35" name="Oval 434"/>
                  <p:cNvSpPr/>
                  <p:nvPr/>
                </p:nvSpPr>
                <p:spPr>
                  <a:xfrm>
                    <a:off x="4267505" y="3078786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36" name="Oval 435"/>
                  <p:cNvSpPr/>
                  <p:nvPr/>
                </p:nvSpPr>
                <p:spPr>
                  <a:xfrm>
                    <a:off x="4572000" y="3078786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37" name="Oval 436"/>
                  <p:cNvSpPr/>
                  <p:nvPr/>
                </p:nvSpPr>
                <p:spPr>
                  <a:xfrm>
                    <a:off x="4876495" y="3078786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38" name="Oval 437"/>
                  <p:cNvSpPr/>
                  <p:nvPr/>
                </p:nvSpPr>
                <p:spPr>
                  <a:xfrm>
                    <a:off x="5180990" y="3078786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39" name="Oval 438"/>
                  <p:cNvSpPr/>
                  <p:nvPr/>
                </p:nvSpPr>
                <p:spPr>
                  <a:xfrm>
                    <a:off x="5485485" y="3078786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40" name="Oval 439"/>
                  <p:cNvSpPr/>
                  <p:nvPr/>
                </p:nvSpPr>
                <p:spPr>
                  <a:xfrm>
                    <a:off x="5789980" y="3078786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41" name="Oval 440"/>
                  <p:cNvSpPr/>
                  <p:nvPr/>
                </p:nvSpPr>
                <p:spPr>
                  <a:xfrm>
                    <a:off x="6094475" y="3078786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42" name="Oval 441"/>
                  <p:cNvSpPr/>
                  <p:nvPr/>
                </p:nvSpPr>
                <p:spPr>
                  <a:xfrm>
                    <a:off x="6398970" y="3078786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43" name="Oval 442"/>
                  <p:cNvSpPr/>
                  <p:nvPr/>
                </p:nvSpPr>
                <p:spPr>
                  <a:xfrm>
                    <a:off x="6703465" y="3078786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44" name="Oval 443"/>
                  <p:cNvSpPr/>
                  <p:nvPr/>
                </p:nvSpPr>
                <p:spPr>
                  <a:xfrm>
                    <a:off x="3658515" y="6732726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45" name="Oval 444"/>
                  <p:cNvSpPr/>
                  <p:nvPr/>
                </p:nvSpPr>
                <p:spPr>
                  <a:xfrm>
                    <a:off x="3963010" y="6732726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46" name="Oval 445"/>
                  <p:cNvSpPr/>
                  <p:nvPr/>
                </p:nvSpPr>
                <p:spPr>
                  <a:xfrm>
                    <a:off x="4267505" y="6732726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47" name="Oval 446"/>
                  <p:cNvSpPr/>
                  <p:nvPr/>
                </p:nvSpPr>
                <p:spPr>
                  <a:xfrm>
                    <a:off x="4572000" y="6732726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48" name="Oval 447"/>
                  <p:cNvSpPr/>
                  <p:nvPr/>
                </p:nvSpPr>
                <p:spPr>
                  <a:xfrm>
                    <a:off x="4876495" y="6732726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49" name="Oval 448"/>
                  <p:cNvSpPr/>
                  <p:nvPr/>
                </p:nvSpPr>
                <p:spPr>
                  <a:xfrm>
                    <a:off x="5180990" y="6732726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50" name="Oval 449"/>
                  <p:cNvSpPr/>
                  <p:nvPr/>
                </p:nvSpPr>
                <p:spPr>
                  <a:xfrm>
                    <a:off x="5485485" y="6732726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51" name="Oval 450"/>
                  <p:cNvSpPr/>
                  <p:nvPr/>
                </p:nvSpPr>
                <p:spPr>
                  <a:xfrm>
                    <a:off x="5789980" y="6732726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52" name="Oval 451"/>
                  <p:cNvSpPr/>
                  <p:nvPr/>
                </p:nvSpPr>
                <p:spPr>
                  <a:xfrm>
                    <a:off x="6094475" y="6732726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53" name="Oval 452"/>
                  <p:cNvSpPr/>
                  <p:nvPr/>
                </p:nvSpPr>
                <p:spPr>
                  <a:xfrm>
                    <a:off x="6398970" y="6732726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54" name="Oval 453"/>
                  <p:cNvSpPr/>
                  <p:nvPr/>
                </p:nvSpPr>
                <p:spPr>
                  <a:xfrm>
                    <a:off x="6703465" y="6732726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55" name="Oval 454"/>
                  <p:cNvSpPr/>
                  <p:nvPr/>
                </p:nvSpPr>
                <p:spPr>
                  <a:xfrm>
                    <a:off x="7007960" y="3383281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56" name="Oval 455"/>
                  <p:cNvSpPr/>
                  <p:nvPr/>
                </p:nvSpPr>
                <p:spPr>
                  <a:xfrm>
                    <a:off x="7007960" y="3687776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57" name="Oval 456"/>
                  <p:cNvSpPr/>
                  <p:nvPr/>
                </p:nvSpPr>
                <p:spPr>
                  <a:xfrm>
                    <a:off x="7007960" y="3992271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58" name="Oval 457"/>
                  <p:cNvSpPr/>
                  <p:nvPr/>
                </p:nvSpPr>
                <p:spPr>
                  <a:xfrm>
                    <a:off x="7007960" y="4296766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59" name="Oval 458"/>
                  <p:cNvSpPr/>
                  <p:nvPr/>
                </p:nvSpPr>
                <p:spPr>
                  <a:xfrm>
                    <a:off x="7007960" y="4601261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60" name="Oval 459"/>
                  <p:cNvSpPr/>
                  <p:nvPr/>
                </p:nvSpPr>
                <p:spPr>
                  <a:xfrm>
                    <a:off x="7007960" y="4905756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61" name="Oval 460"/>
                  <p:cNvSpPr/>
                  <p:nvPr/>
                </p:nvSpPr>
                <p:spPr>
                  <a:xfrm>
                    <a:off x="7007960" y="5210251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62" name="Oval 461"/>
                  <p:cNvSpPr/>
                  <p:nvPr/>
                </p:nvSpPr>
                <p:spPr>
                  <a:xfrm>
                    <a:off x="7007960" y="5514746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63" name="Oval 462"/>
                  <p:cNvSpPr/>
                  <p:nvPr/>
                </p:nvSpPr>
                <p:spPr>
                  <a:xfrm>
                    <a:off x="7007960" y="5819241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64" name="Oval 463"/>
                  <p:cNvSpPr/>
                  <p:nvPr/>
                </p:nvSpPr>
                <p:spPr>
                  <a:xfrm>
                    <a:off x="7007960" y="6123736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65" name="Oval 464"/>
                  <p:cNvSpPr/>
                  <p:nvPr/>
                </p:nvSpPr>
                <p:spPr>
                  <a:xfrm>
                    <a:off x="7007960" y="6428231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66" name="Oval 465"/>
                  <p:cNvSpPr/>
                  <p:nvPr/>
                </p:nvSpPr>
                <p:spPr>
                  <a:xfrm>
                    <a:off x="7007960" y="3078786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67" name="Oval 466"/>
                  <p:cNvSpPr/>
                  <p:nvPr/>
                </p:nvSpPr>
                <p:spPr>
                  <a:xfrm>
                    <a:off x="7007960" y="6732726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68" name="Oval 467"/>
                  <p:cNvSpPr/>
                  <p:nvPr/>
                </p:nvSpPr>
                <p:spPr>
                  <a:xfrm>
                    <a:off x="3354020" y="3383281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69" name="Oval 468"/>
                  <p:cNvSpPr/>
                  <p:nvPr/>
                </p:nvSpPr>
                <p:spPr>
                  <a:xfrm>
                    <a:off x="3354020" y="3687776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70" name="Oval 469"/>
                  <p:cNvSpPr/>
                  <p:nvPr/>
                </p:nvSpPr>
                <p:spPr>
                  <a:xfrm>
                    <a:off x="3354020" y="3992271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71" name="Oval 470"/>
                  <p:cNvSpPr/>
                  <p:nvPr/>
                </p:nvSpPr>
                <p:spPr>
                  <a:xfrm>
                    <a:off x="3354020" y="4296766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72" name="Oval 471"/>
                  <p:cNvSpPr/>
                  <p:nvPr/>
                </p:nvSpPr>
                <p:spPr>
                  <a:xfrm>
                    <a:off x="3354020" y="4601261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73" name="Oval 472"/>
                  <p:cNvSpPr/>
                  <p:nvPr/>
                </p:nvSpPr>
                <p:spPr>
                  <a:xfrm>
                    <a:off x="3354020" y="4905756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74" name="Oval 473"/>
                  <p:cNvSpPr/>
                  <p:nvPr/>
                </p:nvSpPr>
                <p:spPr>
                  <a:xfrm>
                    <a:off x="3354020" y="5210251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75" name="Oval 474"/>
                  <p:cNvSpPr/>
                  <p:nvPr/>
                </p:nvSpPr>
                <p:spPr>
                  <a:xfrm>
                    <a:off x="3354020" y="5514746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76" name="Oval 475"/>
                  <p:cNvSpPr/>
                  <p:nvPr/>
                </p:nvSpPr>
                <p:spPr>
                  <a:xfrm>
                    <a:off x="3354020" y="5819241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77" name="Oval 476"/>
                  <p:cNvSpPr/>
                  <p:nvPr/>
                </p:nvSpPr>
                <p:spPr>
                  <a:xfrm>
                    <a:off x="3354020" y="6123736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78" name="Oval 477"/>
                  <p:cNvSpPr/>
                  <p:nvPr/>
                </p:nvSpPr>
                <p:spPr>
                  <a:xfrm>
                    <a:off x="3354020" y="6428231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79" name="Oval 478"/>
                  <p:cNvSpPr/>
                  <p:nvPr/>
                </p:nvSpPr>
                <p:spPr>
                  <a:xfrm>
                    <a:off x="3354020" y="3078786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80" name="Oval 479"/>
                  <p:cNvSpPr/>
                  <p:nvPr/>
                </p:nvSpPr>
                <p:spPr>
                  <a:xfrm>
                    <a:off x="3354020" y="6732726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sp>
            <p:nvSpPr>
              <p:cNvPr id="303" name="Frame 302"/>
              <p:cNvSpPr/>
              <p:nvPr/>
            </p:nvSpPr>
            <p:spPr>
              <a:xfrm>
                <a:off x="5071584" y="3467439"/>
                <a:ext cx="1203238" cy="1201372"/>
              </a:xfrm>
              <a:prstGeom prst="frame">
                <a:avLst>
                  <a:gd name="adj1" fmla="val 50000"/>
                </a:avLst>
              </a:prstGeom>
              <a:solidFill>
                <a:schemeClr val="tx1">
                  <a:lumMod val="10000"/>
                  <a:lumOff val="90000"/>
                  <a:alpha val="40000"/>
                </a:schemeClr>
              </a:solidFill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4" name="Rectangle 303"/>
              <p:cNvSpPr/>
              <p:nvPr/>
            </p:nvSpPr>
            <p:spPr>
              <a:xfrm>
                <a:off x="5372169" y="3773931"/>
                <a:ext cx="625081" cy="612193"/>
              </a:xfrm>
              <a:prstGeom prst="rect">
                <a:avLst/>
              </a:prstGeom>
              <a:noFill/>
              <a:ln w="19050">
                <a:solidFill>
                  <a:srgbClr val="C0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dirty="0"/>
              </a:p>
            </p:txBody>
          </p:sp>
          <p:cxnSp>
            <p:nvCxnSpPr>
              <p:cNvPr id="305" name="Straight Arrow Connector 304"/>
              <p:cNvCxnSpPr/>
              <p:nvPr/>
            </p:nvCxnSpPr>
            <p:spPr>
              <a:xfrm>
                <a:off x="5389552" y="3774002"/>
                <a:ext cx="258711" cy="265816"/>
              </a:xfrm>
              <a:prstGeom prst="straightConnector1">
                <a:avLst/>
              </a:prstGeom>
              <a:ln w="28575">
                <a:solidFill>
                  <a:srgbClr val="C0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6" name="Rectangle 305"/>
              <p:cNvSpPr/>
              <p:nvPr/>
            </p:nvSpPr>
            <p:spPr>
              <a:xfrm>
                <a:off x="5664466" y="4057551"/>
                <a:ext cx="608876" cy="618409"/>
              </a:xfrm>
              <a:prstGeom prst="rect">
                <a:avLst/>
              </a:prstGeom>
              <a:solidFill>
                <a:srgbClr val="FFE1E1"/>
              </a:solidFill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07" name="Picture 306"/>
              <p:cNvPicPr>
                <a:picLocks noChangeAspect="1"/>
              </p:cNvPicPr>
              <p:nvPr>
                <p:custDataLst>
                  <p:tags r:id="rId9"/>
                </p:custDataLst>
              </p:nvPr>
            </p:nvPicPr>
            <p:blipFill>
              <a:blip r:embed="rId19" cstate="print">
                <a:duotone>
                  <a:prstClr val="black"/>
                  <a:srgbClr val="D9C3A5">
                    <a:tint val="50000"/>
                    <a:satMod val="180000"/>
                  </a:srgb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87737" y="4453180"/>
                <a:ext cx="417606" cy="382215"/>
              </a:xfrm>
              <a:prstGeom prst="rect">
                <a:avLst/>
              </a:prstGeom>
              <a:effectLst>
                <a:glow rad="101600">
                  <a:schemeClr val="bg1">
                    <a:alpha val="60000"/>
                  </a:schemeClr>
                </a:glow>
              </a:effectLst>
            </p:spPr>
          </p:pic>
          <p:pic>
            <p:nvPicPr>
              <p:cNvPr id="308" name="Picture 307"/>
              <p:cNvPicPr>
                <a:picLocks noChangeAspect="1"/>
              </p:cNvPicPr>
              <p:nvPr>
                <p:custDataLst>
                  <p:tags r:id="rId10"/>
                </p:custDataLst>
              </p:nvPr>
            </p:nvPicPr>
            <p:blipFill>
              <a:blip r:embed="rId1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11784" y="4252286"/>
                <a:ext cx="328328" cy="261446"/>
              </a:xfrm>
              <a:prstGeom prst="rect">
                <a:avLst/>
              </a:prstGeom>
            </p:spPr>
          </p:pic>
        </p:grpSp>
        <p:sp>
          <p:nvSpPr>
            <p:cNvPr id="505" name="TextBox 504"/>
            <p:cNvSpPr txBox="1"/>
            <p:nvPr/>
          </p:nvSpPr>
          <p:spPr>
            <a:xfrm>
              <a:off x="2442" y="3657962"/>
              <a:ext cx="228299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chemeClr val="accent1"/>
                  </a:solidFill>
                  <a:latin typeface="+mj-lt"/>
                </a:rPr>
                <a:t>Fourier domain</a:t>
              </a:r>
              <a:endParaRPr lang="en-US" sz="2400" dirty="0">
                <a:solidFill>
                  <a:schemeClr val="accent1"/>
                </a:solidFill>
                <a:latin typeface="+mj-lt"/>
              </a:endParaRPr>
            </a:p>
          </p:txBody>
        </p:sp>
        <p:cxnSp>
          <p:nvCxnSpPr>
            <p:cNvPr id="512" name="Straight Arrow Connector 511"/>
            <p:cNvCxnSpPr/>
            <p:nvPr/>
          </p:nvCxnSpPr>
          <p:spPr>
            <a:xfrm>
              <a:off x="4194642" y="4011367"/>
              <a:ext cx="689485" cy="2759"/>
            </a:xfrm>
            <a:prstGeom prst="straightConnector1">
              <a:avLst/>
            </a:prstGeom>
            <a:ln w="571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13" name="Straight Arrow Connector 512"/>
          <p:cNvCxnSpPr/>
          <p:nvPr/>
        </p:nvCxnSpPr>
        <p:spPr>
          <a:xfrm>
            <a:off x="4850754" y="6168119"/>
            <a:ext cx="689485" cy="2759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657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itle 4"/>
          <p:cNvSpPr txBox="1">
            <a:spLocks/>
          </p:cNvSpPr>
          <p:nvPr/>
        </p:nvSpPr>
        <p:spPr>
          <a:xfrm>
            <a:off x="365760" y="-2"/>
            <a:ext cx="8469170" cy="123224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" sz="28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  <a:t>Basis of algorithms: </a:t>
            </a:r>
            <a:br>
              <a:rPr lang="en" sz="28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</a:br>
            <a:r>
              <a:rPr lang="en" sz="28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  <a:t>Annihilation matrix is low-rank</a:t>
            </a:r>
            <a:endParaRPr lang="en-US" sz="2800" dirty="0">
              <a:latin typeface="Roboto Medium" pitchFamily="2" charset="0"/>
              <a:ea typeface="Roboto Medium" pitchFamily="2" charset="0"/>
              <a:cs typeface="Arial" pitchFamily="34" charset="0"/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243840" y="1232244"/>
            <a:ext cx="8591090" cy="203958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Shape 41"/>
          <p:cNvSpPr txBox="1">
            <a:spLocks/>
          </p:cNvSpPr>
          <p:nvPr/>
        </p:nvSpPr>
        <p:spPr>
          <a:xfrm>
            <a:off x="272185" y="1232244"/>
            <a:ext cx="8534400" cy="2400627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" sz="2400" b="0" i="1" dirty="0" smtClean="0">
                <a:solidFill>
                  <a:schemeClr val="tx1"/>
                </a:solidFill>
                <a:latin typeface="+mj-lt"/>
                <a:ea typeface="Roboto Light" pitchFamily="2" charset="0"/>
                <a:cs typeface="Open Sans Condensed" pitchFamily="34" charset="0"/>
              </a:rPr>
              <a:t>Prop: </a:t>
            </a:r>
            <a:r>
              <a:rPr lang="en" sz="2400" b="0" dirty="0" smtClean="0">
                <a:solidFill>
                  <a:schemeClr val="tx1"/>
                </a:solidFill>
                <a:latin typeface="+mj-lt"/>
                <a:ea typeface="Roboto Light" pitchFamily="2" charset="0"/>
                <a:cs typeface="Open Sans Condensed" pitchFamily="34" charset="0"/>
              </a:rPr>
              <a:t>If the level-set function is bandlimited to</a:t>
            </a:r>
            <a:br>
              <a:rPr lang="en" sz="2400" b="0" dirty="0" smtClean="0">
                <a:solidFill>
                  <a:schemeClr val="tx1"/>
                </a:solidFill>
                <a:latin typeface="+mj-lt"/>
                <a:ea typeface="Roboto Light" pitchFamily="2" charset="0"/>
                <a:cs typeface="Open Sans Condensed" pitchFamily="34" charset="0"/>
              </a:rPr>
            </a:br>
            <a:r>
              <a:rPr lang="en-US" sz="2400" b="0" dirty="0" smtClean="0">
                <a:solidFill>
                  <a:schemeClr val="tx1"/>
                </a:solidFill>
                <a:latin typeface="+mj-lt"/>
                <a:ea typeface="Roboto Light" pitchFamily="2" charset="0"/>
                <a:cs typeface="Open Sans Condensed" pitchFamily="34" charset="0"/>
              </a:rPr>
              <a:t>and the assumed filter support                     then                               </a:t>
            </a:r>
            <a:br>
              <a:rPr lang="en-US" sz="2400" b="0" dirty="0" smtClean="0">
                <a:solidFill>
                  <a:schemeClr val="tx1"/>
                </a:solidFill>
                <a:latin typeface="+mj-lt"/>
                <a:ea typeface="Roboto Light" pitchFamily="2" charset="0"/>
                <a:cs typeface="Open Sans Condensed" pitchFamily="34" charset="0"/>
              </a:rPr>
            </a:br>
            <a:r>
              <a:rPr lang="en-US" sz="2400" b="0" dirty="0" smtClean="0">
                <a:solidFill>
                  <a:schemeClr val="tx1"/>
                </a:solidFill>
                <a:latin typeface="+mj-lt"/>
                <a:ea typeface="Roboto Light" pitchFamily="2" charset="0"/>
                <a:cs typeface="Open Sans Condensed" pitchFamily="34" charset="0"/>
              </a:rPr>
              <a:t>  </a:t>
            </a:r>
            <a:r>
              <a:rPr lang="en" sz="2400" b="0" dirty="0" smtClean="0">
                <a:solidFill>
                  <a:schemeClr val="tx1"/>
                </a:solidFill>
                <a:latin typeface="+mj-lt"/>
                <a:ea typeface="Roboto Light" pitchFamily="2" charset="0"/>
                <a:cs typeface="Open Sans Condensed" pitchFamily="34" charset="0"/>
              </a:rPr>
              <a:t/>
            </a:r>
            <a:br>
              <a:rPr lang="en" sz="2400" b="0" dirty="0" smtClean="0">
                <a:solidFill>
                  <a:schemeClr val="tx1"/>
                </a:solidFill>
                <a:latin typeface="+mj-lt"/>
                <a:ea typeface="Roboto Light" pitchFamily="2" charset="0"/>
                <a:cs typeface="Open Sans Condensed" pitchFamily="34" charset="0"/>
              </a:rPr>
            </a:br>
            <a:endParaRPr lang="en" sz="2400" dirty="0" smtClean="0">
              <a:solidFill>
                <a:schemeClr val="tx1"/>
              </a:solidFill>
              <a:latin typeface="+mj-lt"/>
              <a:ea typeface="Roboto Light" pitchFamily="2" charset="0"/>
              <a:cs typeface="Open Sans Condensed" pitchFamily="34" charset="0"/>
            </a:endParaRPr>
          </a:p>
        </p:txBody>
      </p:sp>
      <p:pic>
        <p:nvPicPr>
          <p:cNvPr id="41" name="Picture 4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1966" y="1456838"/>
            <a:ext cx="240792" cy="280416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581" y="1962608"/>
            <a:ext cx="1264920" cy="36576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245" y="2469478"/>
            <a:ext cx="6812280" cy="509016"/>
          </a:xfrm>
          <a:prstGeom prst="rect">
            <a:avLst/>
          </a:prstGeom>
        </p:spPr>
      </p:pic>
      <p:grpSp>
        <p:nvGrpSpPr>
          <p:cNvPr id="504" name="Group 503"/>
          <p:cNvGrpSpPr/>
          <p:nvPr/>
        </p:nvGrpSpPr>
        <p:grpSpPr>
          <a:xfrm>
            <a:off x="613565" y="3140185"/>
            <a:ext cx="7806716" cy="3724629"/>
            <a:chOff x="288117" y="3012065"/>
            <a:chExt cx="7806716" cy="3724629"/>
          </a:xfrm>
        </p:grpSpPr>
        <p:grpSp>
          <p:nvGrpSpPr>
            <p:cNvPr id="507" name="Group 506"/>
            <p:cNvGrpSpPr/>
            <p:nvPr/>
          </p:nvGrpSpPr>
          <p:grpSpPr>
            <a:xfrm>
              <a:off x="1875248" y="3012065"/>
              <a:ext cx="6219585" cy="3724629"/>
              <a:chOff x="307528" y="1687453"/>
              <a:chExt cx="5464772" cy="3272606"/>
            </a:xfrm>
          </p:grpSpPr>
          <p:pic>
            <p:nvPicPr>
              <p:cNvPr id="509" name="Picture 12" descr="C:\Users\Greg\Dropbox\Papers\superresolution\images\SL_nonoise_sampmask.png"/>
              <p:cNvPicPr>
                <a:picLocks noChangeAspect="1" noChangeArrowheads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55311" y="2200697"/>
                <a:ext cx="1973664" cy="19736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10" name="Rectangle 509"/>
              <p:cNvSpPr/>
              <p:nvPr/>
            </p:nvSpPr>
            <p:spPr>
              <a:xfrm>
                <a:off x="1721751" y="3093427"/>
                <a:ext cx="240783" cy="19894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1" name="TextBox 510"/>
              <p:cNvSpPr txBox="1"/>
              <p:nvPr/>
            </p:nvSpPr>
            <p:spPr>
              <a:xfrm>
                <a:off x="1256287" y="1687453"/>
                <a:ext cx="998715" cy="955127"/>
              </a:xfrm>
              <a:prstGeom prst="rect">
                <a:avLst/>
              </a:prstGeom>
            </p:spPr>
            <p:txBody>
              <a:bodyPr wrap="none" lIns="91425" tIns="91425" rIns="91425" bIns="91425" rtlCol="0" anchor="t" anchorCtr="0">
                <a:spAutoFit/>
              </a:bodyPr>
              <a:lstStyle/>
              <a:p>
                <a:pPr>
                  <a:lnSpc>
                    <a:spcPct val="150000"/>
                  </a:lnSpc>
                  <a:buClr>
                    <a:schemeClr val="tx1"/>
                  </a:buClr>
                </a:pPr>
                <a:r>
                  <a:rPr lang="en-US" sz="2400" dirty="0" smtClean="0">
                    <a:latin typeface="+mj-lt"/>
                    <a:ea typeface="Roboto Light" pitchFamily="2" charset="0"/>
                    <a:cs typeface="Open Sans Condensed" pitchFamily="34" charset="0"/>
                  </a:rPr>
                  <a:t>k-space </a:t>
                </a:r>
                <a:br>
                  <a:rPr lang="en-US" sz="2400" dirty="0" smtClean="0">
                    <a:latin typeface="+mj-lt"/>
                    <a:ea typeface="Roboto Light" pitchFamily="2" charset="0"/>
                    <a:cs typeface="Open Sans Condensed" pitchFamily="34" charset="0"/>
                  </a:rPr>
                </a:br>
                <a:endParaRPr lang="en-US" sz="2400" b="0" dirty="0" smtClean="0">
                  <a:latin typeface="+mj-lt"/>
                  <a:ea typeface="Roboto Light" pitchFamily="2" charset="0"/>
                  <a:cs typeface="Open Sans Condensed" pitchFamily="34" charset="0"/>
                </a:endParaRPr>
              </a:p>
            </p:txBody>
          </p:sp>
          <p:sp>
            <p:nvSpPr>
              <p:cNvPr id="514" name="TextBox 513"/>
              <p:cNvSpPr txBox="1"/>
              <p:nvPr/>
            </p:nvSpPr>
            <p:spPr>
              <a:xfrm>
                <a:off x="307528" y="4031714"/>
                <a:ext cx="2828447" cy="594006"/>
              </a:xfrm>
              <a:prstGeom prst="rect">
                <a:avLst/>
              </a:prstGeom>
            </p:spPr>
            <p:txBody>
              <a:bodyPr wrap="none" lIns="91425" tIns="91425" rIns="91425" bIns="91425" rtlCol="0" anchor="t" anchorCtr="0">
                <a:spAutoFit/>
              </a:bodyPr>
              <a:lstStyle/>
              <a:p>
                <a:pPr>
                  <a:lnSpc>
                    <a:spcPct val="150000"/>
                  </a:lnSpc>
                  <a:buClr>
                    <a:schemeClr val="tx1"/>
                  </a:buClr>
                </a:pPr>
                <a:r>
                  <a:rPr lang="en-US" sz="2400" dirty="0" smtClean="0">
                    <a:latin typeface="+mj-lt"/>
                    <a:ea typeface="Roboto Light" pitchFamily="2" charset="0"/>
                    <a:cs typeface="Open Sans Condensed" pitchFamily="34" charset="0"/>
                  </a:rPr>
                  <a:t>Assumed filter: 33x25</a:t>
                </a:r>
                <a:endParaRPr lang="en-US" sz="2400" b="0" dirty="0" smtClean="0">
                  <a:latin typeface="+mj-lt"/>
                  <a:ea typeface="Roboto Light" pitchFamily="2" charset="0"/>
                  <a:cs typeface="Open Sans Condensed" pitchFamily="34" charset="0"/>
                </a:endParaRPr>
              </a:p>
            </p:txBody>
          </p:sp>
          <p:cxnSp>
            <p:nvCxnSpPr>
              <p:cNvPr id="515" name="Straight Arrow Connector 514"/>
              <p:cNvCxnSpPr/>
              <p:nvPr/>
            </p:nvCxnSpPr>
            <p:spPr>
              <a:xfrm flipV="1">
                <a:off x="1418992" y="3292373"/>
                <a:ext cx="302759" cy="848830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516" name="Picture 15" descr="C:\Users\Greg\Dropbox\Presentations\ISBI2015new\isbipres_SL_LR.png"/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55002" y="2184007"/>
                <a:ext cx="589772" cy="365625"/>
              </a:xfrm>
              <a:prstGeom prst="rect">
                <a:avLst/>
              </a:prstGeom>
              <a:noFill/>
              <a:ln w="19050">
                <a:solidFill>
                  <a:schemeClr val="bg2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517" name="Group 516"/>
              <p:cNvGrpSpPr/>
              <p:nvPr/>
            </p:nvGrpSpPr>
            <p:grpSpPr>
              <a:xfrm>
                <a:off x="3381444" y="2764921"/>
                <a:ext cx="2227491" cy="1429199"/>
                <a:chOff x="3381444" y="2764921"/>
                <a:chExt cx="2227491" cy="1429199"/>
              </a:xfrm>
            </p:grpSpPr>
            <p:pic>
              <p:nvPicPr>
                <p:cNvPr id="522" name="Picture 14" descr="C:\Users\Greg\Dropbox\Presentations\ISBI2015new\isbipres_SL_singval.png"/>
                <p:cNvPicPr>
                  <a:picLocks noChangeAspect="1" noChangeArrowheads="1"/>
                </p:cNvPicPr>
                <p:nvPr/>
              </p:nvPicPr>
              <p:blipFill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381444" y="2764921"/>
                  <a:ext cx="2227491" cy="142919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cxnSp>
              <p:nvCxnSpPr>
                <p:cNvPr id="523" name="Straight Connector 522"/>
                <p:cNvCxnSpPr/>
                <p:nvPr/>
              </p:nvCxnSpPr>
              <p:spPr>
                <a:xfrm>
                  <a:off x="4314685" y="3479521"/>
                  <a:ext cx="0" cy="603940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18" name="Rectangle 517"/>
              <p:cNvSpPr/>
              <p:nvPr/>
            </p:nvSpPr>
            <p:spPr>
              <a:xfrm>
                <a:off x="1045642" y="4554422"/>
                <a:ext cx="2180581" cy="40563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 smtClean="0">
                    <a:solidFill>
                      <a:schemeClr val="accent1"/>
                    </a:solidFill>
                    <a:latin typeface="+mj-lt"/>
                    <a:ea typeface="Roboto Light" pitchFamily="2" charset="0"/>
                    <a:cs typeface="Open Sans Condensed" pitchFamily="34" charset="0"/>
                  </a:rPr>
                  <a:t>Samples: 65x49 </a:t>
                </a:r>
                <a:endParaRPr lang="en-US" sz="2400" dirty="0">
                  <a:solidFill>
                    <a:schemeClr val="accent1"/>
                  </a:solidFill>
                  <a:latin typeface="+mj-lt"/>
                </a:endParaRPr>
              </a:p>
            </p:txBody>
          </p:sp>
          <p:pic>
            <p:nvPicPr>
              <p:cNvPr id="519" name="Picture 518"/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95925" y="2267546"/>
                <a:ext cx="1202436" cy="381762"/>
              </a:xfrm>
              <a:prstGeom prst="rect">
                <a:avLst/>
              </a:prstGeom>
            </p:spPr>
          </p:pic>
          <p:sp>
            <p:nvSpPr>
              <p:cNvPr id="520" name="Rectangle 519"/>
              <p:cNvSpPr/>
              <p:nvPr/>
            </p:nvSpPr>
            <p:spPr>
              <a:xfrm>
                <a:off x="3841961" y="4406807"/>
                <a:ext cx="1930339" cy="4056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latin typeface="+mj-lt"/>
                    <a:ea typeface="Roboto Light" pitchFamily="2" charset="0"/>
                    <a:cs typeface="Open Sans Condensed" pitchFamily="34" charset="0"/>
                  </a:rPr>
                  <a:t>R</a:t>
                </a:r>
                <a:r>
                  <a:rPr lang="en-US" sz="2400" dirty="0" smtClean="0">
                    <a:latin typeface="+mj-lt"/>
                    <a:ea typeface="Roboto Light" pitchFamily="2" charset="0"/>
                    <a:cs typeface="Open Sans Condensed" pitchFamily="34" charset="0"/>
                  </a:rPr>
                  <a:t>ank     300</a:t>
                </a:r>
                <a:endParaRPr lang="en-US" sz="2400" dirty="0">
                  <a:latin typeface="+mj-lt"/>
                </a:endParaRPr>
              </a:p>
            </p:txBody>
          </p:sp>
          <p:pic>
            <p:nvPicPr>
              <p:cNvPr id="521" name="Picture 520"/>
              <p:cNvPicPr>
                <a:picLocks noChangeAspect="1"/>
              </p:cNvPicPr>
              <p:nvPr>
                <p:custDataLst>
                  <p:tags r:id="rId5"/>
                </p:custDataLst>
              </p:nvPr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97143" y="4554422"/>
                <a:ext cx="172305" cy="110409"/>
              </a:xfrm>
              <a:prstGeom prst="rect">
                <a:avLst/>
              </a:prstGeom>
            </p:spPr>
          </p:pic>
        </p:grpSp>
        <p:sp>
          <p:nvSpPr>
            <p:cNvPr id="508" name="Rectangle 507"/>
            <p:cNvSpPr/>
            <p:nvPr/>
          </p:nvSpPr>
          <p:spPr>
            <a:xfrm>
              <a:off x="288117" y="3162334"/>
              <a:ext cx="1973617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" sz="2400" b="1" dirty="0" smtClean="0">
                  <a:latin typeface="Roboto Light" pitchFamily="2" charset="0"/>
                  <a:ea typeface="Roboto Light" pitchFamily="2" charset="0"/>
                  <a:cs typeface="Open Sans Condensed" pitchFamily="34" charset="0"/>
                </a:rPr>
                <a:t>Example: </a:t>
              </a:r>
              <a:br>
                <a:rPr lang="en" sz="2400" b="1" dirty="0" smtClean="0">
                  <a:latin typeface="Roboto Light" pitchFamily="2" charset="0"/>
                  <a:ea typeface="Roboto Light" pitchFamily="2" charset="0"/>
                  <a:cs typeface="Open Sans Condensed" pitchFamily="34" charset="0"/>
                </a:rPr>
              </a:br>
              <a:r>
                <a:rPr lang="en" sz="2400" dirty="0" smtClean="0">
                  <a:latin typeface="Roboto Light" pitchFamily="2" charset="0"/>
                  <a:ea typeface="Roboto Light" pitchFamily="2" charset="0"/>
                  <a:cs typeface="Open Sans Condensed" pitchFamily="34" charset="0"/>
                </a:rPr>
                <a:t>Shepp-Logan</a:t>
              </a:r>
              <a:endParaRPr lang="en-US" sz="2400" dirty="0"/>
            </a:p>
          </p:txBody>
        </p:sp>
      </p:grpSp>
      <p:pic>
        <p:nvPicPr>
          <p:cNvPr id="524" name="Picture 523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870" y="4121451"/>
            <a:ext cx="1613005" cy="1613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957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43" name="Group 9242"/>
          <p:cNvGrpSpPr/>
          <p:nvPr/>
        </p:nvGrpSpPr>
        <p:grpSpPr>
          <a:xfrm>
            <a:off x="649539" y="625435"/>
            <a:ext cx="6632542" cy="1715633"/>
            <a:chOff x="649539" y="625435"/>
            <a:chExt cx="6632542" cy="1715633"/>
          </a:xfrm>
        </p:grpSpPr>
        <p:pic>
          <p:nvPicPr>
            <p:cNvPr id="77" name="Picture 14" descr="C:\Users\Greg\Dropbox\Presentations\ISBI2015new\isbipres_SL_singval.png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40100" y="1095057"/>
              <a:ext cx="1941981" cy="12460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237" name="Picture 9236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68630" y="625435"/>
              <a:ext cx="1120140" cy="381762"/>
            </a:xfrm>
            <a:prstGeom prst="rect">
              <a:avLst/>
            </a:prstGeom>
          </p:spPr>
        </p:pic>
        <p:grpSp>
          <p:nvGrpSpPr>
            <p:cNvPr id="9241" name="Group 9240"/>
            <p:cNvGrpSpPr/>
            <p:nvPr/>
          </p:nvGrpSpPr>
          <p:grpSpPr>
            <a:xfrm>
              <a:off x="649539" y="751208"/>
              <a:ext cx="3148835" cy="1141592"/>
              <a:chOff x="649539" y="751208"/>
              <a:chExt cx="3148835" cy="1141592"/>
            </a:xfrm>
          </p:grpSpPr>
          <p:pic>
            <p:nvPicPr>
              <p:cNvPr id="9236" name="Picture 9235"/>
              <p:cNvPicPr>
                <a:picLocks noChangeAspect="1"/>
              </p:cNvPicPr>
              <p:nvPr>
                <p:custDataLst>
                  <p:tags r:id="rId7"/>
                </p:custDataLst>
              </p:nvPr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88752" y="1447411"/>
                <a:ext cx="2309622" cy="445389"/>
              </a:xfrm>
              <a:prstGeom prst="rect">
                <a:avLst/>
              </a:prstGeom>
            </p:spPr>
          </p:pic>
          <p:sp>
            <p:nvSpPr>
              <p:cNvPr id="9240" name="TextBox 9239"/>
              <p:cNvSpPr txBox="1"/>
              <p:nvPr/>
            </p:nvSpPr>
            <p:spPr>
              <a:xfrm>
                <a:off x="649539" y="751208"/>
                <a:ext cx="2399986" cy="738633"/>
              </a:xfrm>
              <a:prstGeom prst="rect">
                <a:avLst/>
              </a:prstGeom>
            </p:spPr>
            <p:txBody>
              <a:bodyPr wrap="none" lIns="91425" tIns="91425" rIns="91425" bIns="91425" rtlCol="0" anchor="t" anchorCtr="0">
                <a:spAutoFit/>
              </a:bodyPr>
              <a:lstStyle/>
              <a:p>
                <a:pPr>
                  <a:lnSpc>
                    <a:spcPct val="150000"/>
                  </a:lnSpc>
                  <a:buClr>
                    <a:schemeClr val="tx1"/>
                  </a:buClr>
                </a:pPr>
                <a:r>
                  <a:rPr lang="en-US" sz="2400" dirty="0" smtClean="0">
                    <a:latin typeface="Roboto Light" pitchFamily="2" charset="0"/>
                    <a:ea typeface="Roboto Light" pitchFamily="2" charset="0"/>
                    <a:cs typeface="Open Sans Condensed" pitchFamily="34" charset="0"/>
                  </a:rPr>
                  <a:t>1. Compute SVD</a:t>
                </a:r>
                <a:endParaRPr lang="en-US" sz="2400" b="0" dirty="0" smtClean="0">
                  <a:solidFill>
                    <a:schemeClr val="tx1"/>
                  </a:solidFill>
                  <a:latin typeface="Roboto Light" pitchFamily="2" charset="0"/>
                  <a:ea typeface="Roboto Light" pitchFamily="2" charset="0"/>
                  <a:cs typeface="Open Sans Condensed" pitchFamily="34" charset="0"/>
                </a:endParaRPr>
              </a:p>
            </p:txBody>
          </p:sp>
        </p:grpSp>
      </p:grpSp>
      <p:sp>
        <p:nvSpPr>
          <p:cNvPr id="4" name="Title 4"/>
          <p:cNvSpPr txBox="1">
            <a:spLocks/>
          </p:cNvSpPr>
          <p:nvPr/>
        </p:nvSpPr>
        <p:spPr>
          <a:xfrm>
            <a:off x="365760" y="-2"/>
            <a:ext cx="8229600" cy="8229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" sz="32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  <a:t>Stage 1: Robust annihilting filter estimation</a:t>
            </a:r>
            <a:endParaRPr lang="en-US" sz="3200" dirty="0">
              <a:latin typeface="Roboto Medium" pitchFamily="2" charset="0"/>
              <a:ea typeface="Roboto Medium" pitchFamily="2" charset="0"/>
              <a:cs typeface="Arial" pitchFamily="34" charset="0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9130142" y="1120525"/>
            <a:ext cx="4572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smtClean="0"/>
              <a:t>Average over entire null-space</a:t>
            </a:r>
          </a:p>
          <a:p>
            <a:pPr>
              <a:lnSpc>
                <a:spcPct val="150000"/>
              </a:lnSpc>
            </a:pPr>
            <a:r>
              <a:rPr lang="en-US" dirty="0" smtClean="0">
                <a:sym typeface="Wingdings" pitchFamily="2" charset="2"/>
              </a:rPr>
              <a:t>Eliminates spurious zeros / improves robustness</a:t>
            </a:r>
            <a:endParaRPr lang="en-US" dirty="0" smtClean="0"/>
          </a:p>
          <a:p>
            <a:pPr>
              <a:lnSpc>
                <a:spcPct val="150000"/>
              </a:lnSpc>
            </a:pPr>
            <a:r>
              <a:rPr lang="en-US" dirty="0" smtClean="0"/>
              <a:t>Generalizes Spectral MUSIC </a:t>
            </a:r>
          </a:p>
        </p:txBody>
      </p:sp>
      <p:pic>
        <p:nvPicPr>
          <p:cNvPr id="9222" name="Picture 6" descr="C:\Users\Greg\Dropbox\CurveModels\CurveTest\recon\isbipres_SL_mask_null2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00" y="4666286"/>
            <a:ext cx="1343541" cy="1343541"/>
          </a:xfrm>
          <a:prstGeom prst="rect">
            <a:avLst/>
          </a:prstGeom>
          <a:noFill/>
          <a:ln w="381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245" name="Group 9244"/>
          <p:cNvGrpSpPr/>
          <p:nvPr/>
        </p:nvGrpSpPr>
        <p:grpSpPr>
          <a:xfrm>
            <a:off x="649539" y="3137895"/>
            <a:ext cx="7864772" cy="1152018"/>
            <a:chOff x="649539" y="3137895"/>
            <a:chExt cx="7864772" cy="1152018"/>
          </a:xfrm>
        </p:grpSpPr>
        <p:pic>
          <p:nvPicPr>
            <p:cNvPr id="9234" name="Picture 9233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81432" y="3876528"/>
              <a:ext cx="7032879" cy="413385"/>
            </a:xfrm>
            <a:prstGeom prst="rect">
              <a:avLst/>
            </a:prstGeom>
          </p:spPr>
        </p:pic>
        <p:sp>
          <p:nvSpPr>
            <p:cNvPr id="101" name="TextBox 100"/>
            <p:cNvSpPr txBox="1"/>
            <p:nvPr/>
          </p:nvSpPr>
          <p:spPr>
            <a:xfrm>
              <a:off x="649539" y="3137895"/>
              <a:ext cx="5109061" cy="738633"/>
            </a:xfrm>
            <a:prstGeom prst="rect">
              <a:avLst/>
            </a:prstGeom>
          </p:spPr>
          <p:txBody>
            <a:bodyPr wrap="none" lIns="91425" tIns="91425" rIns="91425" bIns="91425" rtlCol="0" anchor="t" anchorCtr="0">
              <a:spAutoFit/>
            </a:bodyPr>
            <a:lstStyle/>
            <a:p>
              <a:pPr>
                <a:lnSpc>
                  <a:spcPct val="150000"/>
                </a:lnSpc>
                <a:buClr>
                  <a:schemeClr val="tx1"/>
                </a:buClr>
              </a:pPr>
              <a:r>
                <a:rPr lang="en-US" sz="2400" dirty="0" smtClean="0">
                  <a:latin typeface="Roboto Light" pitchFamily="2" charset="0"/>
                  <a:ea typeface="Roboto Light" pitchFamily="2" charset="0"/>
                  <a:cs typeface="Open Sans Condensed" pitchFamily="34" charset="0"/>
                </a:rPr>
                <a:t>3. Compute sum-of-squares average</a:t>
              </a:r>
              <a:endParaRPr lang="en-US" sz="2400" b="0" dirty="0" smtClean="0">
                <a:solidFill>
                  <a:schemeClr val="tx1"/>
                </a:solidFill>
                <a:latin typeface="Roboto Light" pitchFamily="2" charset="0"/>
                <a:ea typeface="Roboto Light" pitchFamily="2" charset="0"/>
                <a:cs typeface="Open Sans Condensed" pitchFamily="34" charset="0"/>
              </a:endParaRPr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385855" y="4658682"/>
            <a:ext cx="8141226" cy="2037976"/>
            <a:chOff x="385855" y="4658682"/>
            <a:chExt cx="8141226" cy="2037976"/>
          </a:xfrm>
        </p:grpSpPr>
        <p:grpSp>
          <p:nvGrpSpPr>
            <p:cNvPr id="9246" name="Group 9245"/>
            <p:cNvGrpSpPr/>
            <p:nvPr/>
          </p:nvGrpSpPr>
          <p:grpSpPr>
            <a:xfrm>
              <a:off x="385855" y="4658682"/>
              <a:ext cx="8141226" cy="2037976"/>
              <a:chOff x="385855" y="4658682"/>
              <a:chExt cx="8141226" cy="2037976"/>
            </a:xfrm>
          </p:grpSpPr>
          <p:pic>
            <p:nvPicPr>
              <p:cNvPr id="9218" name="Picture 2" descr="C:\Users\Greg\Dropbox\CurveModels\CurveTest\recon\isbipres_SL_mask_null3.png"/>
              <p:cNvPicPr>
                <a:picLocks noChangeAspect="1" noChangeArrowheads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183540" y="4658682"/>
                <a:ext cx="1343541" cy="1343541"/>
              </a:xfrm>
              <a:prstGeom prst="rect">
                <a:avLst/>
              </a:prstGeom>
              <a:noFill/>
              <a:ln w="38100">
                <a:solidFill>
                  <a:schemeClr val="bg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220" name="Picture 4" descr="C:\Users\Greg\Dropbox\CurveModels\CurveTest\recon\isbipres_SL_mask.png"/>
              <p:cNvPicPr>
                <a:picLocks noChangeAspect="1" noChangeArrowheads="1"/>
              </p:cNvPicPr>
              <p:nvPr/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85855" y="4668960"/>
                <a:ext cx="1343541" cy="134354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221" name="Picture 5" descr="C:\Users\Greg\Dropbox\CurveModels\CurveTest\recon\isbipres_SL_mask_null1.png"/>
              <p:cNvPicPr>
                <a:picLocks noChangeAspect="1" noChangeArrowheads="1"/>
              </p:cNvPicPr>
              <p:nvPr/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87950" y="4671927"/>
                <a:ext cx="1343541" cy="1343541"/>
              </a:xfrm>
              <a:prstGeom prst="rect">
                <a:avLst/>
              </a:prstGeom>
              <a:noFill/>
              <a:ln w="38100">
                <a:solidFill>
                  <a:schemeClr val="bg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6" name="Picture 55"/>
              <p:cNvPicPr>
                <a:picLocks noChangeAspect="1"/>
              </p:cNvPicPr>
              <p:nvPr>
                <p:custDataLst>
                  <p:tags r:id="rId2"/>
                </p:custDataLst>
              </p:nvPr>
            </p:nvPicPr>
            <p:blipFill>
              <a:blip r:embed="rId1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62555" y="5199469"/>
                <a:ext cx="1202817" cy="272034"/>
              </a:xfrm>
              <a:prstGeom prst="rect">
                <a:avLst/>
              </a:prstGeom>
            </p:spPr>
          </p:pic>
          <p:pic>
            <p:nvPicPr>
              <p:cNvPr id="57" name="Picture 56"/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1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83650" y="5279779"/>
                <a:ext cx="274701" cy="101346"/>
              </a:xfrm>
              <a:prstGeom prst="rect">
                <a:avLst/>
              </a:prstGeom>
            </p:spPr>
          </p:pic>
          <p:pic>
            <p:nvPicPr>
              <p:cNvPr id="61" name="Picture 60"/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2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03900" y="5199469"/>
                <a:ext cx="274701" cy="272034"/>
              </a:xfrm>
              <a:prstGeom prst="rect">
                <a:avLst/>
              </a:prstGeom>
            </p:spPr>
          </p:pic>
          <p:sp>
            <p:nvSpPr>
              <p:cNvPr id="91" name="TextBox 90"/>
              <p:cNvSpPr txBox="1"/>
              <p:nvPr/>
            </p:nvSpPr>
            <p:spPr>
              <a:xfrm>
                <a:off x="676882" y="6020606"/>
                <a:ext cx="3933362" cy="676052"/>
              </a:xfrm>
              <a:prstGeom prst="rect">
                <a:avLst/>
              </a:prstGeom>
            </p:spPr>
            <p:txBody>
              <a:bodyPr wrap="square" lIns="91425" tIns="91425" rIns="91425" bIns="91425" rtlCol="0" anchor="t" anchorCtr="0">
                <a:spAutoFit/>
              </a:bodyPr>
              <a:lstStyle/>
              <a:p>
                <a:pPr>
                  <a:lnSpc>
                    <a:spcPct val="150000"/>
                  </a:lnSpc>
                  <a:buClr>
                    <a:schemeClr val="tx1"/>
                  </a:buClr>
                </a:pPr>
                <a:r>
                  <a:rPr lang="en-US" sz="2400" dirty="0" smtClean="0">
                    <a:solidFill>
                      <a:srgbClr val="0070C0"/>
                    </a:solidFill>
                    <a:latin typeface="+mj-lt"/>
                    <a:ea typeface="Roboto Light" pitchFamily="2" charset="0"/>
                    <a:cs typeface="Open Sans Condensed" pitchFamily="34" charset="0"/>
                  </a:rPr>
                  <a:t>Recover common zeros</a:t>
                </a:r>
                <a:endParaRPr lang="en-US" sz="2400" b="0" dirty="0" smtClean="0">
                  <a:solidFill>
                    <a:srgbClr val="0070C0"/>
                  </a:solidFill>
                  <a:latin typeface="+mj-lt"/>
                  <a:ea typeface="Roboto Light" pitchFamily="2" charset="0"/>
                  <a:cs typeface="Open Sans Condensed" pitchFamily="34" charset="0"/>
                </a:endParaRPr>
              </a:p>
            </p:txBody>
          </p:sp>
        </p:grpSp>
        <p:cxnSp>
          <p:nvCxnSpPr>
            <p:cNvPr id="66" name="Straight Connector 65"/>
            <p:cNvCxnSpPr/>
            <p:nvPr/>
          </p:nvCxnSpPr>
          <p:spPr>
            <a:xfrm>
              <a:off x="1057625" y="6020606"/>
              <a:ext cx="164930" cy="148849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70"/>
          <p:cNvGrpSpPr/>
          <p:nvPr/>
        </p:nvGrpSpPr>
        <p:grpSpPr>
          <a:xfrm>
            <a:off x="649539" y="1906525"/>
            <a:ext cx="6810629" cy="1215235"/>
            <a:chOff x="649539" y="1906525"/>
            <a:chExt cx="6810629" cy="1215235"/>
          </a:xfrm>
        </p:grpSpPr>
        <p:sp>
          <p:nvSpPr>
            <p:cNvPr id="9231" name="Right Brace 9230"/>
            <p:cNvSpPr/>
            <p:nvPr/>
          </p:nvSpPr>
          <p:spPr>
            <a:xfrm rot="16200000">
              <a:off x="6578820" y="1921446"/>
              <a:ext cx="249316" cy="1344175"/>
            </a:xfrm>
            <a:prstGeom prst="rightBrac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9" name="Group 68"/>
            <p:cNvGrpSpPr/>
            <p:nvPr/>
          </p:nvGrpSpPr>
          <p:grpSpPr>
            <a:xfrm>
              <a:off x="649539" y="1906525"/>
              <a:ext cx="6810629" cy="1215235"/>
              <a:chOff x="649539" y="1906525"/>
              <a:chExt cx="6810629" cy="1215235"/>
            </a:xfrm>
          </p:grpSpPr>
          <p:grpSp>
            <p:nvGrpSpPr>
              <p:cNvPr id="9244" name="Group 9243"/>
              <p:cNvGrpSpPr/>
              <p:nvPr/>
            </p:nvGrpSpPr>
            <p:grpSpPr>
              <a:xfrm>
                <a:off x="649539" y="1906525"/>
                <a:ext cx="6638074" cy="676052"/>
                <a:chOff x="649539" y="1906525"/>
                <a:chExt cx="6638074" cy="676052"/>
              </a:xfrm>
            </p:grpSpPr>
            <p:sp>
              <p:nvSpPr>
                <p:cNvPr id="9232" name="Rectangle 9231"/>
                <p:cNvSpPr/>
                <p:nvPr/>
              </p:nvSpPr>
              <p:spPr>
                <a:xfrm>
                  <a:off x="6159254" y="2124400"/>
                  <a:ext cx="1128359" cy="307240"/>
                </a:xfrm>
                <a:prstGeom prst="rect">
                  <a:avLst/>
                </a:prstGeom>
                <a:solidFill>
                  <a:srgbClr val="C00000">
                    <a:alpha val="27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0" name="TextBox 99"/>
                <p:cNvSpPr txBox="1"/>
                <p:nvPr/>
              </p:nvSpPr>
              <p:spPr>
                <a:xfrm>
                  <a:off x="649539" y="1906525"/>
                  <a:ext cx="2959434" cy="676052"/>
                </a:xfrm>
                <a:prstGeom prst="rect">
                  <a:avLst/>
                </a:prstGeom>
              </p:spPr>
              <p:txBody>
                <a:bodyPr wrap="none" lIns="91425" tIns="91425" rIns="91425" bIns="91425" rtlCol="0" anchor="t" anchorCtr="0">
                  <a:spAutoFit/>
                </a:bodyPr>
                <a:lstStyle/>
                <a:p>
                  <a:pPr>
                    <a:lnSpc>
                      <a:spcPct val="150000"/>
                    </a:lnSpc>
                    <a:buClr>
                      <a:schemeClr val="tx1"/>
                    </a:buClr>
                  </a:pPr>
                  <a:r>
                    <a:rPr lang="en-US" sz="2400" dirty="0">
                      <a:latin typeface="Roboto Light" pitchFamily="2" charset="0"/>
                      <a:ea typeface="Roboto Light" pitchFamily="2" charset="0"/>
                      <a:cs typeface="Open Sans Condensed" pitchFamily="34" charset="0"/>
                    </a:rPr>
                    <a:t>2</a:t>
                  </a:r>
                  <a:r>
                    <a:rPr lang="en-US" sz="2400" dirty="0" smtClean="0">
                      <a:latin typeface="Roboto Light" pitchFamily="2" charset="0"/>
                      <a:ea typeface="Roboto Light" pitchFamily="2" charset="0"/>
                      <a:cs typeface="Open Sans Condensed" pitchFamily="34" charset="0"/>
                    </a:rPr>
                    <a:t>. Identify </a:t>
                  </a:r>
                  <a:r>
                    <a:rPr lang="en-US" sz="2400" b="1" dirty="0" smtClean="0">
                      <a:solidFill>
                        <a:srgbClr val="C00000"/>
                      </a:solidFill>
                      <a:latin typeface="Roboto Light" pitchFamily="2" charset="0"/>
                      <a:ea typeface="Roboto Light" pitchFamily="2" charset="0"/>
                      <a:cs typeface="Open Sans Condensed" pitchFamily="34" charset="0"/>
                    </a:rPr>
                    <a:t>null </a:t>
                  </a:r>
                  <a:r>
                    <a:rPr lang="en-US" sz="2400" b="1" dirty="0">
                      <a:solidFill>
                        <a:srgbClr val="C00000"/>
                      </a:solidFill>
                      <a:latin typeface="Roboto Light" pitchFamily="2" charset="0"/>
                      <a:ea typeface="Roboto Light" pitchFamily="2" charset="0"/>
                      <a:cs typeface="Open Sans Condensed" pitchFamily="34" charset="0"/>
                    </a:rPr>
                    <a:t>s</a:t>
                  </a:r>
                  <a:r>
                    <a:rPr lang="en-US" sz="2400" b="1" dirty="0" smtClean="0">
                      <a:solidFill>
                        <a:srgbClr val="C00000"/>
                      </a:solidFill>
                      <a:latin typeface="Roboto Light" pitchFamily="2" charset="0"/>
                      <a:ea typeface="Roboto Light" pitchFamily="2" charset="0"/>
                      <a:cs typeface="Open Sans Condensed" pitchFamily="34" charset="0"/>
                    </a:rPr>
                    <a:t>pace</a:t>
                  </a:r>
                </a:p>
              </p:txBody>
            </p:sp>
          </p:grpSp>
          <p:pic>
            <p:nvPicPr>
              <p:cNvPr id="67" name="Picture 66"/>
              <p:cNvPicPr>
                <a:picLocks noChangeAspect="1"/>
              </p:cNvPicPr>
              <p:nvPr>
                <p:custDataLst>
                  <p:tags r:id="rId1"/>
                </p:custDataLst>
              </p:nvPr>
            </p:nvPicPr>
            <p:blipFill>
              <a:blip r:embed="rId2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88755" y="2767049"/>
                <a:ext cx="5971413" cy="35471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78363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4"/>
          <p:cNvSpPr txBox="1">
            <a:spLocks/>
          </p:cNvSpPr>
          <p:nvPr/>
        </p:nvSpPr>
        <p:spPr>
          <a:xfrm>
            <a:off x="365760" y="-2"/>
            <a:ext cx="8229600" cy="8229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" sz="32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  <a:t>Stage 2: Weighted TV Recovery</a:t>
            </a:r>
            <a:endParaRPr lang="en-US" sz="3200" dirty="0">
              <a:latin typeface="Roboto Medium" pitchFamily="2" charset="0"/>
              <a:ea typeface="Roboto Medium" pitchFamily="2" charset="0"/>
              <a:cs typeface="Arial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578" y="2964261"/>
            <a:ext cx="5438013" cy="762762"/>
          </a:xfrm>
          <a:prstGeom prst="rect">
            <a:avLst/>
          </a:prstGeom>
        </p:spPr>
      </p:pic>
      <p:cxnSp>
        <p:nvCxnSpPr>
          <p:cNvPr id="25" name="Straight Arrow Connector 24"/>
          <p:cNvCxnSpPr/>
          <p:nvPr/>
        </p:nvCxnSpPr>
        <p:spPr>
          <a:xfrm>
            <a:off x="2943936" y="1906525"/>
            <a:ext cx="0" cy="84491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>
            <a:off x="5340100" y="1906525"/>
            <a:ext cx="484212" cy="84491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3112610" y="2052929"/>
            <a:ext cx="15376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65000"/>
                  </a:schemeClr>
                </a:solidFill>
                <a:latin typeface="+mj-lt"/>
              </a:rPr>
              <a:t>d</a:t>
            </a:r>
            <a:r>
              <a:rPr lang="en-US" sz="2400" dirty="0" smtClean="0">
                <a:solidFill>
                  <a:schemeClr val="bg2">
                    <a:lumMod val="65000"/>
                  </a:schemeClr>
                </a:solidFill>
                <a:latin typeface="+mj-lt"/>
              </a:rPr>
              <a:t>iscretize</a:t>
            </a:r>
            <a:endParaRPr lang="en-US" sz="2400" dirty="0">
              <a:solidFill>
                <a:schemeClr val="bg2">
                  <a:lumMod val="65000"/>
                </a:schemeClr>
              </a:solidFill>
              <a:latin typeface="+mj-lt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997214" y="2042614"/>
            <a:ext cx="856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65000"/>
                  </a:schemeClr>
                </a:solidFill>
                <a:latin typeface="+mj-lt"/>
              </a:rPr>
              <a:t>r</a:t>
            </a:r>
            <a:r>
              <a:rPr lang="en-US" sz="2400" dirty="0" smtClean="0">
                <a:solidFill>
                  <a:schemeClr val="bg2">
                    <a:lumMod val="65000"/>
                  </a:schemeClr>
                </a:solidFill>
                <a:latin typeface="+mj-lt"/>
              </a:rPr>
              <a:t>elax</a:t>
            </a:r>
            <a:endParaRPr lang="en-US" sz="2400" dirty="0">
              <a:solidFill>
                <a:schemeClr val="bg2">
                  <a:lumMod val="65000"/>
                </a:schemeClr>
              </a:solidFill>
              <a:latin typeface="+mj-lt"/>
            </a:endParaRPr>
          </a:p>
        </p:txBody>
      </p:sp>
      <p:pic>
        <p:nvPicPr>
          <p:cNvPr id="21" name="Picture 4" descr="C:\Users\Greg\Dropbox\CurveModels\CurveTest\recon\isbipres_SL_mask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237" y="4139859"/>
            <a:ext cx="1992157" cy="1992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/>
          <p:cNvSpPr txBox="1"/>
          <p:nvPr/>
        </p:nvSpPr>
        <p:spPr>
          <a:xfrm>
            <a:off x="3840499" y="3952722"/>
            <a:ext cx="5094634" cy="3446041"/>
          </a:xfrm>
          <a:prstGeom prst="rect">
            <a:avLst/>
          </a:prstGeom>
        </p:spPr>
        <p:txBody>
          <a:bodyPr wrap="none" lIns="91425" tIns="91425" rIns="91425" bIns="91425" rtlCol="0" anchor="t" anchorCtr="0">
            <a:spAutoFit/>
          </a:bodyPr>
          <a:lstStyle/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-US" sz="2400" dirty="0" smtClean="0">
                <a:latin typeface="+mj-lt"/>
                <a:ea typeface="Roboto Light" pitchFamily="2" charset="0"/>
                <a:cs typeface="Open Sans Condensed" pitchFamily="34" charset="0"/>
              </a:rPr>
              <a:t>x = discrete spatial domain image</a:t>
            </a:r>
          </a:p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-US" sz="2400" dirty="0">
                <a:latin typeface="+mj-lt"/>
                <a:ea typeface="Roboto Light" pitchFamily="2" charset="0"/>
                <a:cs typeface="Open Sans Condensed" pitchFamily="34" charset="0"/>
              </a:rPr>
              <a:t>D = discrete </a:t>
            </a:r>
            <a:r>
              <a:rPr lang="en-US" sz="2400" dirty="0" smtClean="0">
                <a:latin typeface="+mj-lt"/>
                <a:ea typeface="Roboto Light" pitchFamily="2" charset="0"/>
                <a:cs typeface="Open Sans Condensed" pitchFamily="34" charset="0"/>
              </a:rPr>
              <a:t>gradient</a:t>
            </a:r>
          </a:p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-US" sz="2400" dirty="0" smtClean="0">
                <a:latin typeface="+mj-lt"/>
                <a:ea typeface="Roboto Light" pitchFamily="2" charset="0"/>
                <a:cs typeface="Open Sans Condensed" pitchFamily="34" charset="0"/>
              </a:rPr>
              <a:t>A = Fourier </a:t>
            </a:r>
            <a:r>
              <a:rPr lang="en-US" sz="2400" dirty="0" err="1" smtClean="0">
                <a:latin typeface="+mj-lt"/>
                <a:ea typeface="Roboto Light" pitchFamily="2" charset="0"/>
                <a:cs typeface="Open Sans Condensed" pitchFamily="34" charset="0"/>
              </a:rPr>
              <a:t>undersampling</a:t>
            </a:r>
            <a:r>
              <a:rPr lang="en-US" sz="2400" dirty="0" smtClean="0">
                <a:latin typeface="+mj-lt"/>
                <a:ea typeface="Roboto Light" pitchFamily="2" charset="0"/>
                <a:cs typeface="Open Sans Condensed" pitchFamily="34" charset="0"/>
              </a:rPr>
              <a:t> operator</a:t>
            </a:r>
          </a:p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-US" sz="2400" dirty="0" smtClean="0">
                <a:latin typeface="+mj-lt"/>
                <a:ea typeface="Roboto Light" pitchFamily="2" charset="0"/>
                <a:cs typeface="Open Sans Condensed" pitchFamily="34" charset="0"/>
              </a:rPr>
              <a:t>b = k-space samples</a:t>
            </a:r>
          </a:p>
          <a:p>
            <a:pPr>
              <a:lnSpc>
                <a:spcPct val="150000"/>
              </a:lnSpc>
              <a:buClr>
                <a:schemeClr val="tx1"/>
              </a:buClr>
            </a:pPr>
            <a:endParaRPr lang="en-US" sz="2400" dirty="0" smtClean="0">
              <a:latin typeface="+mj-lt"/>
              <a:ea typeface="Roboto Light" pitchFamily="2" charset="0"/>
              <a:cs typeface="Open Sans Condensed" pitchFamily="34" charset="0"/>
            </a:endParaRPr>
          </a:p>
          <a:p>
            <a:pPr>
              <a:lnSpc>
                <a:spcPct val="150000"/>
              </a:lnSpc>
              <a:buClr>
                <a:schemeClr val="tx1"/>
              </a:buClr>
            </a:pPr>
            <a:endParaRPr lang="en-US" sz="2400" dirty="0" smtClean="0">
              <a:solidFill>
                <a:schemeClr val="tx1"/>
              </a:solidFill>
              <a:latin typeface="+mj-lt"/>
              <a:ea typeface="Roboto Light" pitchFamily="2" charset="0"/>
              <a:cs typeface="Open Sans Condensed" pitchFamily="34" charset="0"/>
            </a:endParaRPr>
          </a:p>
        </p:txBody>
      </p:sp>
      <p:cxnSp>
        <p:nvCxnSpPr>
          <p:cNvPr id="39" name="Straight Connector 38"/>
          <p:cNvCxnSpPr/>
          <p:nvPr/>
        </p:nvCxnSpPr>
        <p:spPr>
          <a:xfrm>
            <a:off x="2389958" y="3405678"/>
            <a:ext cx="0" cy="6592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1104060" y="6012438"/>
            <a:ext cx="2277481" cy="676052"/>
          </a:xfrm>
          <a:prstGeom prst="rect">
            <a:avLst/>
          </a:prstGeom>
        </p:spPr>
        <p:txBody>
          <a:bodyPr wrap="square" lIns="91425" tIns="91425" rIns="91425" bIns="91425" rtlCol="0" anchor="t" anchorCtr="0">
            <a:spAutoFit/>
          </a:bodyPr>
          <a:lstStyle/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-US" sz="2400" dirty="0" smtClean="0">
                <a:solidFill>
                  <a:schemeClr val="tx1"/>
                </a:solidFill>
                <a:latin typeface="+mj-lt"/>
                <a:ea typeface="Roboto Light" pitchFamily="2" charset="0"/>
                <a:cs typeface="Open Sans Condensed" pitchFamily="34" charset="0"/>
              </a:rPr>
              <a:t>Edge weights</a:t>
            </a:r>
          </a:p>
        </p:txBody>
      </p:sp>
      <p:pic>
        <p:nvPicPr>
          <p:cNvPr id="22" name="Picture 2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565" y="1297535"/>
            <a:ext cx="7443597" cy="618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993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7880" y="1278320"/>
            <a:ext cx="8135539" cy="460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/>
          <p:cNvCxnSpPr/>
          <p:nvPr/>
        </p:nvCxnSpPr>
        <p:spPr>
          <a:xfrm flipH="1">
            <a:off x="5857984" y="2084825"/>
            <a:ext cx="307240" cy="307240"/>
          </a:xfrm>
          <a:prstGeom prst="straightConnector1">
            <a:avLst/>
          </a:prstGeom>
          <a:ln w="19050">
            <a:solidFill>
              <a:schemeClr val="bg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>
            <a:off x="5800960" y="2544465"/>
            <a:ext cx="307240" cy="307240"/>
          </a:xfrm>
          <a:prstGeom prst="straightConnector1">
            <a:avLst/>
          </a:prstGeom>
          <a:ln w="19050">
            <a:solidFill>
              <a:schemeClr val="bg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7836425" y="2084825"/>
            <a:ext cx="307240" cy="307240"/>
          </a:xfrm>
          <a:prstGeom prst="straightConnector1">
            <a:avLst/>
          </a:prstGeom>
          <a:ln w="19050">
            <a:solidFill>
              <a:schemeClr val="bg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7779401" y="2544465"/>
            <a:ext cx="307240" cy="307240"/>
          </a:xfrm>
          <a:prstGeom prst="straightConnector1">
            <a:avLst/>
          </a:prstGeom>
          <a:ln w="19050">
            <a:solidFill>
              <a:schemeClr val="bg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5512922" y="4174370"/>
            <a:ext cx="345645" cy="307240"/>
          </a:xfrm>
          <a:prstGeom prst="straightConnector1">
            <a:avLst/>
          </a:prstGeom>
          <a:ln w="19050">
            <a:solidFill>
              <a:schemeClr val="bg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7490780" y="4174370"/>
            <a:ext cx="345645" cy="307240"/>
          </a:xfrm>
          <a:prstGeom prst="straightConnector1">
            <a:avLst/>
          </a:prstGeom>
          <a:ln w="19050">
            <a:solidFill>
              <a:schemeClr val="bg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itle 4"/>
          <p:cNvSpPr txBox="1">
            <a:spLocks/>
          </p:cNvSpPr>
          <p:nvPr/>
        </p:nvSpPr>
        <p:spPr>
          <a:xfrm>
            <a:off x="454431" y="-2"/>
            <a:ext cx="8229600" cy="8229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" sz="2800" dirty="0" smtClean="0">
                <a:solidFill>
                  <a:srgbClr val="21383A"/>
                </a:solidFill>
                <a:ea typeface="Roboto Medium" pitchFamily="2" charset="0"/>
                <a:cs typeface="Arial" pitchFamily="34" charset="0"/>
              </a:rPr>
              <a:t>Recovery of MRI Medical Phantoms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80018" y="6169455"/>
            <a:ext cx="5747056" cy="594107"/>
          </a:xfrm>
          <a:prstGeom prst="rect">
            <a:avLst/>
          </a:prstGeom>
        </p:spPr>
        <p:txBody>
          <a:bodyPr wrap="none" lIns="91425" tIns="91425" rIns="91425" bIns="91425" rtlCol="0" anchor="t" anchorCtr="0">
            <a:spAutoFit/>
          </a:bodyPr>
          <a:lstStyle/>
          <a:p>
            <a:pPr>
              <a:lnSpc>
                <a:spcPct val="150000"/>
              </a:lnSpc>
              <a:buClr>
                <a:srgbClr val="21383A"/>
              </a:buClr>
            </a:pPr>
            <a:r>
              <a:rPr lang="en-US" sz="2000" dirty="0" smtClean="0">
                <a:latin typeface="+mj-lt"/>
                <a:ea typeface="Roboto Light" pitchFamily="2" charset="0"/>
                <a:cs typeface="Open Sans Condensed" pitchFamily="34" charset="0"/>
              </a:rPr>
              <a:t>Analytical phantoms from [</a:t>
            </a:r>
            <a:r>
              <a:rPr lang="en-US" sz="2000" dirty="0" err="1" smtClean="0">
                <a:latin typeface="+mj-lt"/>
              </a:rPr>
              <a:t>Guerquin</a:t>
            </a:r>
            <a:r>
              <a:rPr lang="en-US" sz="2000" dirty="0" smtClean="0">
                <a:latin typeface="+mj-lt"/>
              </a:rPr>
              <a:t>-Kern, 2012]</a:t>
            </a:r>
            <a:endParaRPr lang="en-US" sz="2000" dirty="0" smtClean="0">
              <a:latin typeface="+mj-lt"/>
              <a:ea typeface="Roboto Light" pitchFamily="2" charset="0"/>
              <a:cs typeface="Open Sans Condensed" pitchFamily="34" charset="0"/>
            </a:endParaRPr>
          </a:p>
        </p:txBody>
      </p:sp>
      <p:pic>
        <p:nvPicPr>
          <p:cNvPr id="33" name="Picture 12" descr="C:\Users\Greg\Dropbox\Papers\superresolution\images\SL_nonoise_sampmask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070" y="993040"/>
            <a:ext cx="913485" cy="913485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5" name="Picture 5" descr="C:\Users\Greg\Dropbox\Presentations\ISBI2015\images\exp\brain_nonoise_smallfilter_sampmask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070" y="3429000"/>
            <a:ext cx="898990" cy="898990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TextBox 43"/>
          <p:cNvSpPr txBox="1"/>
          <p:nvPr/>
        </p:nvSpPr>
        <p:spPr>
          <a:xfrm>
            <a:off x="765812" y="764767"/>
            <a:ext cx="452338" cy="594107"/>
          </a:xfrm>
          <a:prstGeom prst="rect">
            <a:avLst/>
          </a:prstGeom>
        </p:spPr>
        <p:txBody>
          <a:bodyPr wrap="none" lIns="91425" tIns="91425" rIns="91425" bIns="91425" rtlCol="0" anchor="t" anchorCtr="0">
            <a:spAutoFit/>
          </a:bodyPr>
          <a:lstStyle/>
          <a:p>
            <a:pPr>
              <a:lnSpc>
                <a:spcPct val="150000"/>
              </a:lnSpc>
              <a:buClr>
                <a:srgbClr val="21383A"/>
              </a:buClr>
            </a:pPr>
            <a:r>
              <a:rPr lang="en-US" sz="2000" b="1" dirty="0" smtClean="0">
                <a:solidFill>
                  <a:srgbClr val="F9F9F9"/>
                </a:solidFill>
                <a:ea typeface="Roboto Light" pitchFamily="2" charset="0"/>
                <a:cs typeface="Open Sans Condensed" pitchFamily="34" charset="0"/>
              </a:rPr>
              <a:t>x8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765812" y="3202443"/>
            <a:ext cx="452338" cy="594107"/>
          </a:xfrm>
          <a:prstGeom prst="rect">
            <a:avLst/>
          </a:prstGeom>
        </p:spPr>
        <p:txBody>
          <a:bodyPr wrap="none" lIns="91425" tIns="91425" rIns="91425" bIns="91425" rtlCol="0" anchor="t" anchorCtr="0">
            <a:spAutoFit/>
          </a:bodyPr>
          <a:lstStyle/>
          <a:p>
            <a:pPr>
              <a:lnSpc>
                <a:spcPct val="150000"/>
              </a:lnSpc>
              <a:buClr>
                <a:srgbClr val="21383A"/>
              </a:buClr>
            </a:pPr>
            <a:r>
              <a:rPr lang="en-US" sz="2000" b="1" dirty="0" smtClean="0">
                <a:solidFill>
                  <a:srgbClr val="F9F9F9"/>
                </a:solidFill>
                <a:ea typeface="Roboto Light" pitchFamily="2" charset="0"/>
                <a:cs typeface="Open Sans Condensed" pitchFamily="34" charset="0"/>
              </a:rPr>
              <a:t>x4</a:t>
            </a:r>
          </a:p>
        </p:txBody>
      </p:sp>
    </p:spTree>
    <p:extLst>
      <p:ext uri="{BB962C8B-B14F-4D97-AF65-F5344CB8AC3E}">
        <p14:creationId xmlns:p14="http://schemas.microsoft.com/office/powerpoint/2010/main" val="1318247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18" r="6260"/>
          <a:stretch/>
        </p:blipFill>
        <p:spPr bwMode="auto">
          <a:xfrm>
            <a:off x="251013" y="582554"/>
            <a:ext cx="8561294" cy="576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4"/>
          <p:cNvSpPr txBox="1">
            <a:spLocks/>
          </p:cNvSpPr>
          <p:nvPr/>
        </p:nvSpPr>
        <p:spPr>
          <a:xfrm>
            <a:off x="365760" y="-2"/>
            <a:ext cx="8229600" cy="8229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" sz="2800" dirty="0" smtClean="0">
                <a:solidFill>
                  <a:srgbClr val="21383A"/>
                </a:solidFill>
                <a:ea typeface="Roboto Medium" pitchFamily="2" charset="0"/>
                <a:cs typeface="Arial" pitchFamily="34" charset="0"/>
              </a:rPr>
              <a:t>Recovery of Real MR Data </a:t>
            </a:r>
            <a:endParaRPr lang="en-US" sz="2800" dirty="0">
              <a:solidFill>
                <a:srgbClr val="21383A"/>
              </a:solidFill>
              <a:ea typeface="Roboto Medium" pitchFamily="2" charset="0"/>
              <a:cs typeface="Arial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52120" y="6211700"/>
            <a:ext cx="4520759" cy="594107"/>
          </a:xfrm>
          <a:prstGeom prst="rect">
            <a:avLst/>
          </a:prstGeom>
        </p:spPr>
        <p:txBody>
          <a:bodyPr wrap="none" lIns="91425" tIns="91425" rIns="91425" bIns="91425" rtlCol="0" anchor="t" anchorCtr="0">
            <a:spAutoFit/>
          </a:bodyPr>
          <a:lstStyle/>
          <a:p>
            <a:pPr>
              <a:lnSpc>
                <a:spcPct val="150000"/>
              </a:lnSpc>
              <a:buClr>
                <a:srgbClr val="21383A"/>
              </a:buClr>
            </a:pPr>
            <a:r>
              <a:rPr lang="en-US" sz="2000" dirty="0" smtClean="0">
                <a:latin typeface="+mj-lt"/>
                <a:ea typeface="Roboto Light" pitchFamily="2" charset="0"/>
                <a:cs typeface="Open Sans Condensed" pitchFamily="34" charset="0"/>
              </a:rPr>
              <a:t>4 Coil SENSE reconstruction w/phase</a:t>
            </a:r>
          </a:p>
        </p:txBody>
      </p:sp>
      <p:pic>
        <p:nvPicPr>
          <p:cNvPr id="6" name="Picture 4" descr="C:\Users\Greg\Dropbox\Presentations\ISBI2015\images\exp\knee2_sampmask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709" y="822958"/>
            <a:ext cx="918060" cy="918060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745863" y="582554"/>
            <a:ext cx="452338" cy="594107"/>
          </a:xfrm>
          <a:prstGeom prst="rect">
            <a:avLst/>
          </a:prstGeom>
        </p:spPr>
        <p:txBody>
          <a:bodyPr wrap="none" lIns="91425" tIns="91425" rIns="91425" bIns="91425" rtlCol="0" anchor="t" anchorCtr="0">
            <a:spAutoFit/>
          </a:bodyPr>
          <a:lstStyle/>
          <a:p>
            <a:pPr>
              <a:lnSpc>
                <a:spcPct val="150000"/>
              </a:lnSpc>
              <a:buClr>
                <a:srgbClr val="21383A"/>
              </a:buClr>
            </a:pPr>
            <a:r>
              <a:rPr lang="en-US" sz="2000" b="1" dirty="0" smtClean="0">
                <a:solidFill>
                  <a:srgbClr val="F9F9F9"/>
                </a:solidFill>
                <a:ea typeface="Roboto Light" pitchFamily="2" charset="0"/>
                <a:cs typeface="Open Sans Condensed" pitchFamily="34" charset="0"/>
              </a:rPr>
              <a:t>x2</a:t>
            </a:r>
          </a:p>
        </p:txBody>
      </p:sp>
    </p:spTree>
    <p:extLst>
      <p:ext uri="{BB962C8B-B14F-4D97-AF65-F5344CB8AC3E}">
        <p14:creationId xmlns:p14="http://schemas.microsoft.com/office/powerpoint/2010/main" val="3585216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Rectangle 3082"/>
          <p:cNvSpPr/>
          <p:nvPr/>
        </p:nvSpPr>
        <p:spPr>
          <a:xfrm>
            <a:off x="4575" y="1398739"/>
            <a:ext cx="9139425" cy="4608600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2" descr="C:\Users\Greg\Dropbox\Presentations\ISBI2015\images\fig_kspace1.png"/>
          <p:cNvPicPr>
            <a:picLocks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855" y="3693956"/>
            <a:ext cx="1695315" cy="1695315"/>
          </a:xfrm>
          <a:prstGeom prst="rect">
            <a:avLst/>
          </a:prstGeom>
          <a:noFill/>
          <a:ln w="1905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rame 6"/>
          <p:cNvSpPr/>
          <p:nvPr/>
        </p:nvSpPr>
        <p:spPr>
          <a:xfrm>
            <a:off x="385855" y="3693956"/>
            <a:ext cx="1695315" cy="1695315"/>
          </a:xfrm>
          <a:prstGeom prst="frame">
            <a:avLst>
              <a:gd name="adj1" fmla="val 36458"/>
            </a:avLst>
          </a:prstGeom>
          <a:solidFill>
            <a:srgbClr val="0606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3075" name="Picture 3" descr="C:\Users\Greg\Dropbox\CurveModels\CurveTest\recon\results\paper\fig_SL_K15_mask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773" y="2047281"/>
            <a:ext cx="1708887" cy="1708887"/>
          </a:xfrm>
          <a:prstGeom prst="rect">
            <a:avLst/>
          </a:prstGeo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Elbow Connector 13"/>
          <p:cNvCxnSpPr>
            <a:stCxn id="4" idx="3"/>
            <a:endCxn id="3075" idx="2"/>
          </p:cNvCxnSpPr>
          <p:nvPr/>
        </p:nvCxnSpPr>
        <p:spPr>
          <a:xfrm flipV="1">
            <a:off x="2081170" y="3756168"/>
            <a:ext cx="1372047" cy="785446"/>
          </a:xfrm>
          <a:prstGeom prst="bentConnector2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72" name="TextBox 3071"/>
          <p:cNvSpPr txBox="1"/>
          <p:nvPr/>
        </p:nvSpPr>
        <p:spPr>
          <a:xfrm>
            <a:off x="462665" y="3017905"/>
            <a:ext cx="1526350" cy="676052"/>
          </a:xfrm>
          <a:prstGeom prst="rect">
            <a:avLst/>
          </a:prstGeom>
        </p:spPr>
        <p:txBody>
          <a:bodyPr wrap="none" lIns="91425" tIns="91425" rIns="91425" bIns="91425" rtlCol="0" anchor="t" anchorCtr="0">
            <a:spAutoFit/>
          </a:bodyPr>
          <a:lstStyle/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-US" sz="2400" b="0" dirty="0" smtClean="0">
                <a:solidFill>
                  <a:schemeClr val="tx1"/>
                </a:solidFill>
                <a:latin typeface="+mj-lt"/>
                <a:ea typeface="Roboto Light" pitchFamily="2" charset="0"/>
                <a:cs typeface="Open Sans Condensed" pitchFamily="34" charset="0"/>
              </a:rPr>
              <a:t>LR INPUT</a:t>
            </a:r>
          </a:p>
        </p:txBody>
      </p:sp>
      <p:pic>
        <p:nvPicPr>
          <p:cNvPr id="41" name="Picture 4" descr="C:\Users\Greg\Dropbox\CurveModels\CurveTest\recon\results\isbi\SL_256_fullysampled_TV_recon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8108" y="3655266"/>
            <a:ext cx="454377" cy="454377"/>
          </a:xfrm>
          <a:prstGeom prst="rect">
            <a:avLst/>
          </a:prstGeom>
          <a:noFill/>
          <a:ln w="28575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Title 4"/>
          <p:cNvSpPr txBox="1">
            <a:spLocks/>
          </p:cNvSpPr>
          <p:nvPr/>
        </p:nvSpPr>
        <p:spPr>
          <a:xfrm>
            <a:off x="365760" y="-2"/>
            <a:ext cx="8229600" cy="8229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" sz="28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  <a:t>New Proposed One Stage Algorithm</a:t>
            </a:r>
            <a:endParaRPr lang="en-US" sz="2800" dirty="0">
              <a:latin typeface="Roboto Medium" pitchFamily="2" charset="0"/>
              <a:ea typeface="Roboto Medium" pitchFamily="2" charset="0"/>
              <a:cs typeface="Arial" pitchFamily="34" charset="0"/>
            </a:endParaRPr>
          </a:p>
        </p:txBody>
      </p:sp>
      <p:sp>
        <p:nvSpPr>
          <p:cNvPr id="3084" name="TextBox 3083"/>
          <p:cNvSpPr txBox="1"/>
          <p:nvPr/>
        </p:nvSpPr>
        <p:spPr>
          <a:xfrm>
            <a:off x="270639" y="1214252"/>
            <a:ext cx="8642875" cy="757934"/>
          </a:xfrm>
          <a:prstGeom prst="rect">
            <a:avLst/>
          </a:prstGeom>
        </p:spPr>
        <p:txBody>
          <a:bodyPr wrap="square" lIns="91425" tIns="91425" rIns="91425" bIns="91425" rtlCol="0" anchor="t" anchorCtr="0">
            <a:spAutoFit/>
          </a:bodyPr>
          <a:lstStyle/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-US" sz="2800" b="0" dirty="0" smtClean="0">
                <a:solidFill>
                  <a:schemeClr val="tx1"/>
                </a:solidFill>
                <a:latin typeface="+mj-lt"/>
                <a:ea typeface="Roboto Light" pitchFamily="2" charset="0"/>
                <a:cs typeface="Open Sans Condensed" pitchFamily="34" charset="0"/>
              </a:rPr>
              <a:t>Jointly estimate edge set and amplitudes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2686164" y="5398443"/>
            <a:ext cx="26910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rPr>
              <a:t>Off-the-grid</a:t>
            </a:r>
            <a:endParaRPr lang="en-US" sz="2800" dirty="0">
              <a:solidFill>
                <a:schemeClr val="tx2">
                  <a:lumMod val="60000"/>
                  <a:lumOff val="40000"/>
                </a:schemeClr>
              </a:solidFill>
              <a:latin typeface="+mj-lt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4876495" y="974790"/>
            <a:ext cx="4037020" cy="2123628"/>
          </a:xfrm>
          <a:prstGeom prst="rect">
            <a:avLst/>
          </a:prstGeom>
        </p:spPr>
        <p:txBody>
          <a:bodyPr wrap="square" lIns="91425" tIns="91425" rIns="91425" bIns="91425" rtlCol="0" anchor="t" anchorCtr="0">
            <a:spAutoFit/>
          </a:bodyPr>
          <a:lstStyle/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-US" sz="2800" b="0" dirty="0" smtClean="0">
                <a:solidFill>
                  <a:schemeClr val="tx1"/>
                </a:solidFill>
                <a:latin typeface="+mj-lt"/>
                <a:ea typeface="Roboto Light" pitchFamily="2" charset="0"/>
                <a:cs typeface="Open Sans Condensed" pitchFamily="34" charset="0"/>
              </a:rPr>
              <a:t/>
            </a:r>
            <a:br>
              <a:rPr lang="en-US" sz="2800" b="0" dirty="0" smtClean="0">
                <a:solidFill>
                  <a:schemeClr val="tx1"/>
                </a:solidFill>
                <a:latin typeface="+mj-lt"/>
                <a:ea typeface="Roboto Light" pitchFamily="2" charset="0"/>
                <a:cs typeface="Open Sans Condensed" pitchFamily="34" charset="0"/>
              </a:rPr>
            </a:br>
            <a:r>
              <a:rPr lang="en-US" sz="2800" b="0" dirty="0" smtClean="0">
                <a:solidFill>
                  <a:schemeClr val="tx1"/>
                </a:solidFill>
                <a:latin typeface="+mj-lt"/>
                <a:ea typeface="Roboto Light" pitchFamily="2" charset="0"/>
                <a:cs typeface="Open Sans Condensed" pitchFamily="34" charset="0"/>
              </a:rPr>
              <a:t/>
            </a:r>
            <a:br>
              <a:rPr lang="en-US" sz="2800" b="0" dirty="0" smtClean="0">
                <a:solidFill>
                  <a:schemeClr val="tx1"/>
                </a:solidFill>
                <a:latin typeface="+mj-lt"/>
                <a:ea typeface="Roboto Light" pitchFamily="2" charset="0"/>
                <a:cs typeface="Open Sans Condensed" pitchFamily="34" charset="0"/>
              </a:rPr>
            </a:br>
            <a:endParaRPr lang="en-US" sz="2800" b="0" dirty="0" smtClean="0">
              <a:solidFill>
                <a:schemeClr val="tx1"/>
              </a:solidFill>
              <a:latin typeface="+mj-lt"/>
              <a:ea typeface="Roboto Light" pitchFamily="2" charset="0"/>
              <a:cs typeface="Open Sans Condensed" pitchFamily="34" charset="0"/>
            </a:endParaRPr>
          </a:p>
        </p:txBody>
      </p:sp>
      <p:sp>
        <p:nvSpPr>
          <p:cNvPr id="3" name="Circular Arrow 2"/>
          <p:cNvSpPr/>
          <p:nvPr/>
        </p:nvSpPr>
        <p:spPr>
          <a:xfrm rot="2089631">
            <a:off x="4367679" y="3314705"/>
            <a:ext cx="583528" cy="583528"/>
          </a:xfrm>
          <a:prstGeom prst="circularArrow">
            <a:avLst>
              <a:gd name="adj1" fmla="val 0"/>
              <a:gd name="adj2" fmla="val 536538"/>
              <a:gd name="adj3" fmla="val 17849564"/>
              <a:gd name="adj4" fmla="val 2164277"/>
              <a:gd name="adj5" fmla="val 6965"/>
            </a:avLst>
          </a:prstGeom>
          <a:solidFill>
            <a:schemeClr val="tx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32" name="Elbow Connector 31"/>
          <p:cNvCxnSpPr/>
          <p:nvPr/>
        </p:nvCxnSpPr>
        <p:spPr>
          <a:xfrm flipV="1">
            <a:off x="3453217" y="4541612"/>
            <a:ext cx="2336763" cy="2"/>
          </a:xfrm>
          <a:prstGeom prst="bentConnector3">
            <a:avLst>
              <a:gd name="adj1" fmla="val 50000"/>
            </a:avLst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Group 47"/>
          <p:cNvGrpSpPr/>
          <p:nvPr/>
        </p:nvGrpSpPr>
        <p:grpSpPr>
          <a:xfrm>
            <a:off x="4302817" y="2910807"/>
            <a:ext cx="4566016" cy="2487547"/>
            <a:chOff x="4302817" y="2910807"/>
            <a:chExt cx="4566016" cy="2487547"/>
          </a:xfrm>
        </p:grpSpPr>
        <p:grpSp>
          <p:nvGrpSpPr>
            <p:cNvPr id="161" name="Group 160"/>
            <p:cNvGrpSpPr/>
            <p:nvPr/>
          </p:nvGrpSpPr>
          <p:grpSpPr>
            <a:xfrm>
              <a:off x="4302817" y="2910807"/>
              <a:ext cx="4566016" cy="2487547"/>
              <a:chOff x="4307660" y="2901725"/>
              <a:chExt cx="4566016" cy="2487547"/>
            </a:xfrm>
          </p:grpSpPr>
          <p:sp>
            <p:nvSpPr>
              <p:cNvPr id="162" name="Rectangle 161"/>
              <p:cNvSpPr/>
              <p:nvPr/>
            </p:nvSpPr>
            <p:spPr>
              <a:xfrm>
                <a:off x="4956050" y="3693957"/>
                <a:ext cx="1695315" cy="1695315"/>
              </a:xfrm>
              <a:prstGeom prst="rect">
                <a:avLst/>
              </a:prstGeom>
              <a:solidFill>
                <a:schemeClr val="tx1">
                  <a:lumMod val="25000"/>
                  <a:lumOff val="75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64" name="Elbow Connector 163"/>
              <p:cNvCxnSpPr>
                <a:endCxn id="162" idx="0"/>
              </p:cNvCxnSpPr>
              <p:nvPr/>
            </p:nvCxnSpPr>
            <p:spPr>
              <a:xfrm>
                <a:off x="4307660" y="2901725"/>
                <a:ext cx="1496048" cy="792232"/>
              </a:xfrm>
              <a:prstGeom prst="bentConnector2">
                <a:avLst/>
              </a:prstGeom>
              <a:ln w="57150">
                <a:solidFill>
                  <a:schemeClr val="tx1"/>
                </a:solidFill>
                <a:prstDash val="solid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Elbow Connector 164"/>
              <p:cNvCxnSpPr/>
              <p:nvPr/>
            </p:nvCxnSpPr>
            <p:spPr>
              <a:xfrm>
                <a:off x="6651365" y="4541614"/>
                <a:ext cx="498425" cy="1"/>
              </a:xfrm>
              <a:prstGeom prst="bentConnector3">
                <a:avLst/>
              </a:prstGeom>
              <a:ln w="57150">
                <a:solidFill>
                  <a:schemeClr val="tx1"/>
                </a:solidFill>
                <a:prstDash val="solid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7" name="TextBox 166"/>
              <p:cNvSpPr txBox="1"/>
              <p:nvPr/>
            </p:nvSpPr>
            <p:spPr>
              <a:xfrm>
                <a:off x="7004284" y="3017904"/>
                <a:ext cx="1869392" cy="676052"/>
              </a:xfrm>
              <a:prstGeom prst="rect">
                <a:avLst/>
              </a:prstGeom>
            </p:spPr>
            <p:txBody>
              <a:bodyPr wrap="none" lIns="91425" tIns="91425" rIns="91425" bIns="91425" rtlCol="0" anchor="t" anchorCtr="0">
                <a:spAutoFit/>
              </a:bodyPr>
              <a:lstStyle/>
              <a:p>
                <a:pPr>
                  <a:lnSpc>
                    <a:spcPct val="150000"/>
                  </a:lnSpc>
                  <a:buClr>
                    <a:schemeClr val="tx1"/>
                  </a:buClr>
                </a:pPr>
                <a:r>
                  <a:rPr lang="en-US" sz="2400" b="0" dirty="0" smtClean="0">
                    <a:solidFill>
                      <a:schemeClr val="tx1"/>
                    </a:solidFill>
                    <a:latin typeface="+mj-lt"/>
                    <a:ea typeface="Roboto Light" pitchFamily="2" charset="0"/>
                    <a:cs typeface="Open Sans Condensed" pitchFamily="34" charset="0"/>
                  </a:rPr>
                  <a:t>HR OUTPUT</a:t>
                </a:r>
              </a:p>
            </p:txBody>
          </p:sp>
          <p:sp>
            <p:nvSpPr>
              <p:cNvPr id="163" name="TextBox 162"/>
              <p:cNvSpPr txBox="1"/>
              <p:nvPr/>
            </p:nvSpPr>
            <p:spPr>
              <a:xfrm>
                <a:off x="5011052" y="3953805"/>
                <a:ext cx="1582454" cy="1107965"/>
              </a:xfrm>
              <a:prstGeom prst="rect">
                <a:avLst/>
              </a:prstGeom>
            </p:spPr>
            <p:txBody>
              <a:bodyPr wrap="none" lIns="91425" tIns="91425" rIns="91425" bIns="91425" rtlCol="0" anchor="t" anchorCtr="0">
                <a:spAutoFit/>
              </a:bodyPr>
              <a:lstStyle/>
              <a:p>
                <a:pPr algn="ctr">
                  <a:lnSpc>
                    <a:spcPct val="150000"/>
                  </a:lnSpc>
                  <a:buClr>
                    <a:schemeClr val="tx1"/>
                  </a:buClr>
                </a:pPr>
                <a:r>
                  <a:rPr lang="en-US" sz="2000" b="0" dirty="0" smtClean="0">
                    <a:latin typeface="+mj-lt"/>
                    <a:ea typeface="Roboto Light" pitchFamily="2" charset="0"/>
                    <a:cs typeface="Open Sans Condensed" pitchFamily="34" charset="0"/>
                  </a:rPr>
                  <a:t>Extrapolate</a:t>
                </a:r>
                <a:br>
                  <a:rPr lang="en-US" sz="2000" b="0" dirty="0" smtClean="0">
                    <a:latin typeface="+mj-lt"/>
                    <a:ea typeface="Roboto Light" pitchFamily="2" charset="0"/>
                    <a:cs typeface="Open Sans Condensed" pitchFamily="34" charset="0"/>
                  </a:rPr>
                </a:br>
                <a:r>
                  <a:rPr lang="en-US" sz="2000" b="0" dirty="0" smtClean="0">
                    <a:latin typeface="+mj-lt"/>
                    <a:ea typeface="Roboto Light" pitchFamily="2" charset="0"/>
                    <a:cs typeface="Open Sans Condensed" pitchFamily="34" charset="0"/>
                  </a:rPr>
                  <a:t>Fourier data</a:t>
                </a:r>
              </a:p>
            </p:txBody>
          </p:sp>
        </p:grpSp>
        <p:pic>
          <p:nvPicPr>
            <p:cNvPr id="116" name="Picture 2" descr="C:\Users\Greg\Dropbox\Presentations\ISBI2015\images\fig_kspace1.png"/>
            <p:cNvPicPr>
              <a:picLocks noChangeArrowheads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1276" y="3703039"/>
              <a:ext cx="1695315" cy="1695315"/>
            </a:xfrm>
            <a:prstGeom prst="rect">
              <a:avLst/>
            </a:prstGeom>
            <a:noFill/>
            <a:ln w="19050"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741123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Content Placeholder 2"/>
          <p:cNvSpPr txBox="1">
            <a:spLocks/>
          </p:cNvSpPr>
          <p:nvPr/>
        </p:nvSpPr>
        <p:spPr>
          <a:xfrm>
            <a:off x="373507" y="1718598"/>
            <a:ext cx="8469170" cy="5059847"/>
          </a:xfrm>
          <a:prstGeom prst="rect">
            <a:avLst/>
          </a:prstGeom>
        </p:spPr>
        <p:txBody>
          <a:bodyPr vert="horz" wrap="square" lIns="91440" tIns="91440" rIns="91440" bIns="9144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en-US" sz="2400" dirty="0" smtClean="0">
              <a:latin typeface="+mj-lt"/>
            </a:endParaRPr>
          </a:p>
          <a:p>
            <a:pPr marL="0" indent="0">
              <a:lnSpc>
                <a:spcPct val="150000"/>
              </a:lnSpc>
              <a:buFont typeface="Arial" pitchFamily="34" charset="0"/>
              <a:buNone/>
            </a:pPr>
            <a:endParaRPr lang="en-US" sz="2400" dirty="0" smtClean="0">
              <a:latin typeface="+mj-lt"/>
            </a:endParaRPr>
          </a:p>
          <a:p>
            <a:pPr marL="0" indent="0">
              <a:lnSpc>
                <a:spcPct val="150000"/>
              </a:lnSpc>
              <a:buFont typeface="Arial" pitchFamily="34" charset="0"/>
              <a:buNone/>
            </a:pPr>
            <a:endParaRPr lang="en-US" sz="2400" dirty="0" smtClean="0">
              <a:latin typeface="+mj-lt"/>
            </a:endParaRPr>
          </a:p>
          <a:p>
            <a:pPr marL="0" indent="0">
              <a:lnSpc>
                <a:spcPct val="150000"/>
              </a:lnSpc>
              <a:buFont typeface="Arial" pitchFamily="34" charset="0"/>
              <a:buNone/>
            </a:pPr>
            <a:endParaRPr lang="en-US" sz="2400" dirty="0" smtClean="0"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en-US" sz="2400" dirty="0" smtClean="0">
                <a:latin typeface="+mj-lt"/>
              </a:rPr>
              <a:t>Entirely off the grid</a:t>
            </a:r>
          </a:p>
          <a:p>
            <a:pPr>
              <a:lnSpc>
                <a:spcPct val="150000"/>
              </a:lnSpc>
            </a:pPr>
            <a:r>
              <a:rPr lang="en-US" sz="2400" dirty="0" smtClean="0">
                <a:latin typeface="+mj-lt"/>
              </a:rPr>
              <a:t>Extends to CS paradigm</a:t>
            </a:r>
          </a:p>
          <a:p>
            <a:pPr>
              <a:lnSpc>
                <a:spcPct val="150000"/>
              </a:lnSpc>
            </a:pPr>
            <a:r>
              <a:rPr lang="en-US" sz="2400" dirty="0" smtClean="0">
                <a:solidFill>
                  <a:srgbClr val="C00000"/>
                </a:solidFill>
                <a:latin typeface="+mj-lt"/>
              </a:rPr>
              <a:t>Use regularization penalty for other inverse problems</a:t>
            </a:r>
            <a:br>
              <a:rPr lang="en-US" sz="2400" dirty="0" smtClean="0">
                <a:solidFill>
                  <a:srgbClr val="C00000"/>
                </a:solidFill>
                <a:latin typeface="+mj-lt"/>
              </a:rPr>
            </a:br>
            <a:r>
              <a:rPr lang="en-US" sz="2400" dirty="0" smtClean="0">
                <a:solidFill>
                  <a:srgbClr val="C00000"/>
                </a:solidFill>
                <a:latin typeface="+mj-lt"/>
                <a:sym typeface="Wingdings" pitchFamily="2" charset="2"/>
              </a:rPr>
              <a:t>off-the-grid alternative to TV, HDTV, </a:t>
            </a:r>
            <a:r>
              <a:rPr lang="en-US" sz="2400" dirty="0" err="1" smtClean="0">
                <a:solidFill>
                  <a:srgbClr val="C00000"/>
                </a:solidFill>
                <a:latin typeface="+mj-lt"/>
                <a:sym typeface="Wingdings" pitchFamily="2" charset="2"/>
              </a:rPr>
              <a:t>etc</a:t>
            </a:r>
            <a:endParaRPr lang="en-US" sz="2400" dirty="0" smtClean="0">
              <a:solidFill>
                <a:srgbClr val="C00000"/>
              </a:solidFill>
              <a:latin typeface="+mj-lt"/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65760" y="753621"/>
            <a:ext cx="8469170" cy="2622256"/>
          </a:xfrm>
        </p:spPr>
        <p:txBody>
          <a:bodyPr wrap="square" tIns="91440" bIns="91440">
            <a:spAutoFit/>
          </a:bodyPr>
          <a:lstStyle/>
          <a:p>
            <a:pPr>
              <a:lnSpc>
                <a:spcPct val="150000"/>
              </a:lnSpc>
            </a:pPr>
            <a:endParaRPr lang="en-US" sz="2400" dirty="0">
              <a:latin typeface="+mj-lt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sz="2400" dirty="0" smtClean="0">
              <a:latin typeface="+mj-lt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sz="2400" dirty="0" smtClean="0">
              <a:latin typeface="+mj-lt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sz="2400" dirty="0" smtClean="0">
              <a:latin typeface="+mj-lt"/>
            </a:endParaRPr>
          </a:p>
        </p:txBody>
      </p:sp>
      <p:sp>
        <p:nvSpPr>
          <p:cNvPr id="17" name="Title 4"/>
          <p:cNvSpPr txBox="1">
            <a:spLocks/>
          </p:cNvSpPr>
          <p:nvPr/>
        </p:nvSpPr>
        <p:spPr>
          <a:xfrm>
            <a:off x="365760" y="474781"/>
            <a:ext cx="8778240" cy="8229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" sz="2800" dirty="0">
                <a:latin typeface="Roboto Medium" pitchFamily="2" charset="0"/>
                <a:ea typeface="Roboto Medium" pitchFamily="2" charset="0"/>
                <a:cs typeface="Arial" pitchFamily="34" charset="0"/>
              </a:rPr>
              <a:t>P</a:t>
            </a:r>
            <a:r>
              <a:rPr lang="en" sz="28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  <a:t>ose recovery as a one-stage</a:t>
            </a:r>
            <a:br>
              <a:rPr lang="en" sz="28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</a:br>
            <a:r>
              <a:rPr lang="en" sz="2800" dirty="0" smtClean="0">
                <a:solidFill>
                  <a:srgbClr val="0808D6"/>
                </a:solidFill>
                <a:latin typeface="Roboto Medium" pitchFamily="2" charset="0"/>
                <a:ea typeface="Roboto Medium" pitchFamily="2" charset="0"/>
                <a:cs typeface="Arial" pitchFamily="34" charset="0"/>
              </a:rPr>
              <a:t>structured low-rank matrix completion </a:t>
            </a:r>
            <a:r>
              <a:rPr lang="en" sz="28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  <a:t>problem</a:t>
            </a:r>
            <a:endParaRPr lang="en-US" sz="2800" i="1" dirty="0">
              <a:latin typeface="Roboto Medium" pitchFamily="2" charset="0"/>
              <a:ea typeface="Roboto Medium" pitchFamily="2" charset="0"/>
              <a:cs typeface="Arial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565" y="1602030"/>
            <a:ext cx="7367016" cy="75285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873" y="2820010"/>
            <a:ext cx="5364480" cy="752856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918060" y="3546260"/>
            <a:ext cx="3074881" cy="5837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>
              <a:lnSpc>
                <a:spcPct val="150000"/>
              </a:lnSpc>
            </a:pPr>
            <a:r>
              <a:rPr lang="en-US" sz="2400" dirty="0" smtClean="0">
                <a:solidFill>
                  <a:schemeClr val="accent1"/>
                </a:solidFill>
                <a:latin typeface="+mj-lt"/>
              </a:rPr>
              <a:t>Data Consistency</a:t>
            </a:r>
          </a:p>
        </p:txBody>
      </p:sp>
      <p:sp>
        <p:nvSpPr>
          <p:cNvPr id="26" name="Right Brace 25"/>
          <p:cNvSpPr/>
          <p:nvPr/>
        </p:nvSpPr>
        <p:spPr>
          <a:xfrm rot="5400000">
            <a:off x="5149540" y="2912046"/>
            <a:ext cx="185533" cy="1268429"/>
          </a:xfrm>
          <a:prstGeom prst="rightBrac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3688446" y="3546653"/>
            <a:ext cx="3754554" cy="5837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>
              <a:lnSpc>
                <a:spcPct val="150000"/>
              </a:lnSpc>
            </a:pPr>
            <a:r>
              <a:rPr lang="en-US" sz="2400" dirty="0" smtClean="0">
                <a:solidFill>
                  <a:srgbClr val="C00000"/>
                </a:solidFill>
                <a:latin typeface="+mj-lt"/>
              </a:rPr>
              <a:t>Regularization penalty</a:t>
            </a:r>
          </a:p>
        </p:txBody>
      </p:sp>
      <p:sp>
        <p:nvSpPr>
          <p:cNvPr id="33" name="Right Brace 32"/>
          <p:cNvSpPr/>
          <p:nvPr/>
        </p:nvSpPr>
        <p:spPr>
          <a:xfrm rot="5400000">
            <a:off x="2521061" y="2912438"/>
            <a:ext cx="185533" cy="1268429"/>
          </a:xfrm>
          <a:prstGeom prst="rightBrac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cxnSp>
        <p:nvCxnSpPr>
          <p:cNvPr id="34" name="Straight Arrow Connector 33"/>
          <p:cNvCxnSpPr/>
          <p:nvPr/>
        </p:nvCxnSpPr>
        <p:spPr>
          <a:xfrm>
            <a:off x="3218110" y="2211020"/>
            <a:ext cx="0" cy="540415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2" descr="C:\Users\Greg\Dropbox\Presentations\ISBI2015new\cs_vs_sr.pn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282935" y="4274032"/>
            <a:ext cx="1354693" cy="1336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2" descr="C:\Users\Greg\Dropbox\Presentations\ISBI2015new\cs_vs_sr.png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95036" y="4248521"/>
            <a:ext cx="1373125" cy="1356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Rectangle 42"/>
          <p:cNvSpPr/>
          <p:nvPr/>
        </p:nvSpPr>
        <p:spPr>
          <a:xfrm>
            <a:off x="6667250" y="4562782"/>
            <a:ext cx="53767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u="sng" dirty="0" smtClean="0">
                <a:latin typeface="+mj-lt"/>
              </a:rPr>
              <a:t>or</a:t>
            </a:r>
            <a:endParaRPr lang="en-US" sz="2800" u="sng" dirty="0">
              <a:latin typeface="+mj-lt"/>
            </a:endParaRPr>
          </a:p>
        </p:txBody>
      </p:sp>
      <p:pic>
        <p:nvPicPr>
          <p:cNvPr id="15" name="Picture 1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8667" y="4661833"/>
            <a:ext cx="716280" cy="280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453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61111" y="993040"/>
            <a:ext cx="8732470" cy="5088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952203" y="5810134"/>
            <a:ext cx="819425" cy="512226"/>
          </a:xfrm>
          <a:prstGeom prst="rect">
            <a:avLst/>
          </a:prstGeom>
        </p:spPr>
        <p:txBody>
          <a:bodyPr wrap="none" lIns="91425" tIns="91425" rIns="91425" bIns="91425" rtlCol="0" anchor="t" anchorCtr="0">
            <a:spAutoFit/>
          </a:bodyPr>
          <a:lstStyle/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-US" sz="1600" b="0" dirty="0" smtClean="0">
                <a:solidFill>
                  <a:schemeClr val="tx1"/>
                </a:solidFill>
                <a:ea typeface="Roboto Light" pitchFamily="2" charset="0"/>
                <a:cs typeface="Open Sans Condensed" pitchFamily="34" charset="0"/>
              </a:rPr>
              <a:t>20-fold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416966" y="993041"/>
            <a:ext cx="1153976" cy="1735319"/>
            <a:chOff x="416966" y="993041"/>
            <a:chExt cx="1153976" cy="1735319"/>
          </a:xfrm>
        </p:grpSpPr>
        <p:sp>
          <p:nvSpPr>
            <p:cNvPr id="5" name="Rectangle 4"/>
            <p:cNvSpPr/>
            <p:nvPr/>
          </p:nvSpPr>
          <p:spPr>
            <a:xfrm>
              <a:off x="416966" y="993041"/>
              <a:ext cx="875226" cy="886966"/>
            </a:xfrm>
            <a:prstGeom prst="rect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1164246" y="2321664"/>
              <a:ext cx="406696" cy="406696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Connector 9"/>
            <p:cNvCxnSpPr>
              <a:stCxn id="5" idx="2"/>
              <a:endCxn id="7" idx="0"/>
            </p:cNvCxnSpPr>
            <p:nvPr/>
          </p:nvCxnSpPr>
          <p:spPr>
            <a:xfrm>
              <a:off x="854579" y="1880007"/>
              <a:ext cx="513015" cy="441657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4453737" y="1021083"/>
            <a:ext cx="1170017" cy="1697886"/>
            <a:chOff x="416966" y="993041"/>
            <a:chExt cx="1170017" cy="1697886"/>
          </a:xfrm>
        </p:grpSpPr>
        <p:sp>
          <p:nvSpPr>
            <p:cNvPr id="14" name="Rectangle 13"/>
            <p:cNvSpPr/>
            <p:nvPr/>
          </p:nvSpPr>
          <p:spPr>
            <a:xfrm>
              <a:off x="416966" y="993041"/>
              <a:ext cx="875226" cy="886966"/>
            </a:xfrm>
            <a:prstGeom prst="rect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214344" y="2314104"/>
              <a:ext cx="372639" cy="376823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Connector 15"/>
            <p:cNvCxnSpPr>
              <a:stCxn id="14" idx="2"/>
              <a:endCxn id="15" idx="0"/>
            </p:cNvCxnSpPr>
            <p:nvPr/>
          </p:nvCxnSpPr>
          <p:spPr>
            <a:xfrm>
              <a:off x="854579" y="1880007"/>
              <a:ext cx="546085" cy="434097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6502400" y="983069"/>
            <a:ext cx="1133642" cy="1722699"/>
            <a:chOff x="425048" y="993041"/>
            <a:chExt cx="1133642" cy="1722699"/>
          </a:xfrm>
        </p:grpSpPr>
        <p:sp>
          <p:nvSpPr>
            <p:cNvPr id="18" name="Rectangle 17"/>
            <p:cNvSpPr/>
            <p:nvPr/>
          </p:nvSpPr>
          <p:spPr>
            <a:xfrm>
              <a:off x="425048" y="993041"/>
              <a:ext cx="850231" cy="896938"/>
            </a:xfrm>
            <a:prstGeom prst="rect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196331" y="2337706"/>
              <a:ext cx="362359" cy="37803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" name="Straight Connector 19"/>
            <p:cNvCxnSpPr>
              <a:stCxn id="18" idx="2"/>
              <a:endCxn id="19" idx="0"/>
            </p:cNvCxnSpPr>
            <p:nvPr/>
          </p:nvCxnSpPr>
          <p:spPr>
            <a:xfrm>
              <a:off x="850164" y="1889979"/>
              <a:ext cx="527347" cy="447727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1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536744" y="5782887"/>
            <a:ext cx="597606" cy="298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3502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4"/>
          <p:cNvSpPr txBox="1">
            <a:spLocks/>
          </p:cNvSpPr>
          <p:nvPr/>
        </p:nvSpPr>
        <p:spPr>
          <a:xfrm>
            <a:off x="365760" y="241385"/>
            <a:ext cx="8229600" cy="8229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" sz="28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  <a:t>Main inspiration: Finite-Rate-of-Innovation (FRI)</a:t>
            </a:r>
          </a:p>
        </p:txBody>
      </p:sp>
      <p:pic>
        <p:nvPicPr>
          <p:cNvPr id="17" name="Picture 16"/>
          <p:cNvPicPr>
            <a:picLocks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558" y="1693727"/>
            <a:ext cx="2499957" cy="1944412"/>
          </a:xfrm>
          <a:prstGeom prst="rect">
            <a:avLst/>
          </a:prstGeom>
        </p:spPr>
      </p:pic>
      <p:cxnSp>
        <p:nvCxnSpPr>
          <p:cNvPr id="18" name="Straight Connector 17"/>
          <p:cNvCxnSpPr/>
          <p:nvPr/>
        </p:nvCxnSpPr>
        <p:spPr>
          <a:xfrm flipV="1">
            <a:off x="1560767" y="2376006"/>
            <a:ext cx="0" cy="255584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1792911" y="2451577"/>
            <a:ext cx="0" cy="204139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2027429" y="1990231"/>
            <a:ext cx="0" cy="675704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2214093" y="2646773"/>
            <a:ext cx="0" cy="204139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V="1">
            <a:off x="2396823" y="1990231"/>
            <a:ext cx="0" cy="656543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2587422" y="2631590"/>
            <a:ext cx="0" cy="155594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2774086" y="1990231"/>
            <a:ext cx="0" cy="665484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3054083" y="2484798"/>
            <a:ext cx="0" cy="155594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V="1">
            <a:off x="3287413" y="2376006"/>
            <a:ext cx="0" cy="279709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415298" y="3638139"/>
            <a:ext cx="24176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  <a:latin typeface="+mj-lt"/>
              </a:rPr>
              <a:t>U</a:t>
            </a:r>
            <a:r>
              <a:rPr lang="en-US" sz="2400" dirty="0" smtClean="0">
                <a:solidFill>
                  <a:srgbClr val="0070C0"/>
                </a:solidFill>
                <a:latin typeface="+mj-lt"/>
              </a:rPr>
              <a:t>niform  </a:t>
            </a:r>
            <a:br>
              <a:rPr lang="en-US" sz="2400" dirty="0" smtClean="0">
                <a:solidFill>
                  <a:srgbClr val="0070C0"/>
                </a:solidFill>
                <a:latin typeface="+mj-lt"/>
              </a:rPr>
            </a:br>
            <a:r>
              <a:rPr lang="en-US" sz="2400" dirty="0" smtClean="0">
                <a:solidFill>
                  <a:srgbClr val="0070C0"/>
                </a:solidFill>
                <a:latin typeface="+mj-lt"/>
              </a:rPr>
              <a:t>Fourier samples</a:t>
            </a:r>
            <a:endParaRPr lang="en-US" sz="2400" dirty="0">
              <a:solidFill>
                <a:srgbClr val="0070C0"/>
              </a:solidFill>
              <a:latin typeface="+mj-lt"/>
            </a:endParaRPr>
          </a:p>
        </p:txBody>
      </p:sp>
      <p:pic>
        <p:nvPicPr>
          <p:cNvPr id="45" name="Picture 4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4367" y="1297535"/>
            <a:ext cx="468630" cy="381762"/>
          </a:xfrm>
          <a:prstGeom prst="rect">
            <a:avLst/>
          </a:prstGeom>
        </p:spPr>
      </p:pic>
      <p:pic>
        <p:nvPicPr>
          <p:cNvPr id="30" name="Picture 29"/>
          <p:cNvPicPr>
            <a:picLocks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1486" y="1706231"/>
            <a:ext cx="2499959" cy="1944412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2930" y="1375259"/>
            <a:ext cx="507492" cy="304038"/>
          </a:xfrm>
          <a:prstGeom prst="rect">
            <a:avLst/>
          </a:prstGeom>
        </p:spPr>
      </p:pic>
      <p:cxnSp>
        <p:nvCxnSpPr>
          <p:cNvPr id="41" name="Straight Arrow Connector 40"/>
          <p:cNvCxnSpPr/>
          <p:nvPr/>
        </p:nvCxnSpPr>
        <p:spPr>
          <a:xfrm>
            <a:off x="3791075" y="2652956"/>
            <a:ext cx="1389915" cy="0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5768928" y="3711866"/>
            <a:ext cx="17924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+mj-lt"/>
              </a:rPr>
              <a:t>Off-the-grid</a:t>
            </a:r>
          </a:p>
          <a:p>
            <a:r>
              <a:rPr lang="en-US" sz="2400" dirty="0" smtClean="0">
                <a:latin typeface="+mj-lt"/>
              </a:rPr>
              <a:t>PWC signal</a:t>
            </a:r>
            <a:endParaRPr lang="en-US" sz="2400" dirty="0">
              <a:latin typeface="+mj-lt"/>
            </a:endParaRPr>
          </a:p>
        </p:txBody>
      </p:sp>
      <p:sp>
        <p:nvSpPr>
          <p:cNvPr id="46" name="Content Placeholder 2"/>
          <p:cNvSpPr>
            <a:spLocks noGrp="1"/>
          </p:cNvSpPr>
          <p:nvPr>
            <p:ph idx="1"/>
          </p:nvPr>
        </p:nvSpPr>
        <p:spPr>
          <a:xfrm>
            <a:off x="365760" y="4920500"/>
            <a:ext cx="8229601" cy="1920526"/>
          </a:xfrm>
        </p:spPr>
        <p:txBody>
          <a:bodyPr wrap="square" tIns="91440" bIns="91440">
            <a:spAutoFit/>
          </a:bodyPr>
          <a:lstStyle/>
          <a:p>
            <a:pPr marL="342900" lvl="1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400" dirty="0">
                <a:latin typeface="+mj-lt"/>
                <a:sym typeface="Wingdings" pitchFamily="2" charset="2"/>
              </a:rPr>
              <a:t>Recent extension to 2-D images: </a:t>
            </a:r>
            <a:br>
              <a:rPr lang="en-US" sz="2400" dirty="0">
                <a:latin typeface="+mj-lt"/>
                <a:sym typeface="Wingdings" pitchFamily="2" charset="2"/>
              </a:rPr>
            </a:br>
            <a:r>
              <a:rPr lang="en-US" sz="2400" i="1" dirty="0" smtClean="0">
                <a:latin typeface="+mj-lt"/>
                <a:sym typeface="Wingdings" pitchFamily="2" charset="2"/>
              </a:rPr>
              <a:t>Pan, </a:t>
            </a:r>
            <a:r>
              <a:rPr lang="en-US" sz="2400" i="1" dirty="0" err="1" smtClean="0">
                <a:latin typeface="+mj-lt"/>
                <a:sym typeface="Wingdings" pitchFamily="2" charset="2"/>
              </a:rPr>
              <a:t>Blu</a:t>
            </a:r>
            <a:r>
              <a:rPr lang="en-US" sz="2400" i="1" dirty="0" smtClean="0">
                <a:latin typeface="+mj-lt"/>
                <a:sym typeface="Wingdings" pitchFamily="2" charset="2"/>
              </a:rPr>
              <a:t>, &amp; </a:t>
            </a:r>
            <a:r>
              <a:rPr lang="en-US" sz="2400" i="1" dirty="0" err="1" smtClean="0">
                <a:latin typeface="+mj-lt"/>
                <a:sym typeface="Wingdings" pitchFamily="2" charset="2"/>
              </a:rPr>
              <a:t>Dragotti</a:t>
            </a:r>
            <a:r>
              <a:rPr lang="en-US" sz="2400" i="1" dirty="0" smtClean="0">
                <a:latin typeface="+mj-lt"/>
                <a:sym typeface="Wingdings" pitchFamily="2" charset="2"/>
              </a:rPr>
              <a:t> (2014</a:t>
            </a:r>
            <a:r>
              <a:rPr lang="en-US" sz="2400" i="1" dirty="0">
                <a:latin typeface="+mj-lt"/>
                <a:sym typeface="Wingdings" pitchFamily="2" charset="2"/>
              </a:rPr>
              <a:t>), “Sampling Curves with FRI</a:t>
            </a:r>
            <a:r>
              <a:rPr lang="en-US" sz="2400" i="1" dirty="0" smtClean="0">
                <a:latin typeface="+mj-lt"/>
                <a:sym typeface="Wingdings" pitchFamily="2" charset="2"/>
              </a:rPr>
              <a:t>”.</a:t>
            </a:r>
            <a:endParaRPr lang="en-US" sz="2400" i="1" dirty="0">
              <a:latin typeface="+mj-lt"/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endParaRPr lang="en-US" sz="2400" dirty="0" smtClean="0">
              <a:solidFill>
                <a:schemeClr val="accent5"/>
              </a:solidFill>
              <a:latin typeface="+mj-lt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308961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61111" y="993040"/>
            <a:ext cx="8732470" cy="5088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416966" y="993041"/>
            <a:ext cx="1153976" cy="1735319"/>
            <a:chOff x="416966" y="993041"/>
            <a:chExt cx="1153976" cy="1735319"/>
          </a:xfrm>
        </p:grpSpPr>
        <p:sp>
          <p:nvSpPr>
            <p:cNvPr id="5" name="Rectangle 4"/>
            <p:cNvSpPr/>
            <p:nvPr/>
          </p:nvSpPr>
          <p:spPr>
            <a:xfrm>
              <a:off x="416966" y="993041"/>
              <a:ext cx="875226" cy="886966"/>
            </a:xfrm>
            <a:prstGeom prst="rect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1164246" y="2321664"/>
              <a:ext cx="406696" cy="406696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Connector 9"/>
            <p:cNvCxnSpPr>
              <a:stCxn id="5" idx="2"/>
              <a:endCxn id="7" idx="0"/>
            </p:cNvCxnSpPr>
            <p:nvPr/>
          </p:nvCxnSpPr>
          <p:spPr>
            <a:xfrm>
              <a:off x="854579" y="1880007"/>
              <a:ext cx="513015" cy="441657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4453737" y="1021083"/>
            <a:ext cx="1170017" cy="1697886"/>
            <a:chOff x="416966" y="993041"/>
            <a:chExt cx="1170017" cy="1697886"/>
          </a:xfrm>
        </p:grpSpPr>
        <p:sp>
          <p:nvSpPr>
            <p:cNvPr id="14" name="Rectangle 13"/>
            <p:cNvSpPr/>
            <p:nvPr/>
          </p:nvSpPr>
          <p:spPr>
            <a:xfrm>
              <a:off x="416966" y="993041"/>
              <a:ext cx="875226" cy="886966"/>
            </a:xfrm>
            <a:prstGeom prst="rect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214344" y="2314104"/>
              <a:ext cx="372639" cy="376823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Connector 15"/>
            <p:cNvCxnSpPr>
              <a:stCxn id="14" idx="2"/>
              <a:endCxn id="15" idx="0"/>
            </p:cNvCxnSpPr>
            <p:nvPr/>
          </p:nvCxnSpPr>
          <p:spPr>
            <a:xfrm>
              <a:off x="854579" y="1880007"/>
              <a:ext cx="546085" cy="434097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6502400" y="983069"/>
            <a:ext cx="1133642" cy="1722699"/>
            <a:chOff x="425048" y="993041"/>
            <a:chExt cx="1133642" cy="1722699"/>
          </a:xfrm>
        </p:grpSpPr>
        <p:sp>
          <p:nvSpPr>
            <p:cNvPr id="18" name="Rectangle 17"/>
            <p:cNvSpPr/>
            <p:nvPr/>
          </p:nvSpPr>
          <p:spPr>
            <a:xfrm>
              <a:off x="425048" y="993041"/>
              <a:ext cx="850231" cy="896938"/>
            </a:xfrm>
            <a:prstGeom prst="rect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196331" y="2337706"/>
              <a:ext cx="362359" cy="37803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" name="Straight Connector 19"/>
            <p:cNvCxnSpPr>
              <a:stCxn id="18" idx="2"/>
              <a:endCxn id="19" idx="0"/>
            </p:cNvCxnSpPr>
            <p:nvPr/>
          </p:nvCxnSpPr>
          <p:spPr>
            <a:xfrm>
              <a:off x="850164" y="1889979"/>
              <a:ext cx="527347" cy="447727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1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536744" y="5782887"/>
            <a:ext cx="597606" cy="298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2952203" y="5810134"/>
            <a:ext cx="819425" cy="512226"/>
          </a:xfrm>
          <a:prstGeom prst="rect">
            <a:avLst/>
          </a:prstGeom>
        </p:spPr>
        <p:txBody>
          <a:bodyPr wrap="none" lIns="91425" tIns="91425" rIns="91425" bIns="91425" rtlCol="0" anchor="t" anchorCtr="0">
            <a:spAutoFit/>
          </a:bodyPr>
          <a:lstStyle/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-US" sz="1600" b="0" dirty="0" smtClean="0">
                <a:solidFill>
                  <a:schemeClr val="tx1"/>
                </a:solidFill>
                <a:ea typeface="Roboto Light" pitchFamily="2" charset="0"/>
                <a:cs typeface="Open Sans Condensed" pitchFamily="34" charset="0"/>
              </a:rPr>
              <a:t>20-fold</a:t>
            </a:r>
          </a:p>
        </p:txBody>
      </p:sp>
    </p:spTree>
    <p:extLst>
      <p:ext uri="{BB962C8B-B14F-4D97-AF65-F5344CB8AC3E}">
        <p14:creationId xmlns:p14="http://schemas.microsoft.com/office/powerpoint/2010/main" val="2920365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65760" y="1091662"/>
            <a:ext cx="8469170" cy="5059847"/>
          </a:xfrm>
        </p:spPr>
        <p:txBody>
          <a:bodyPr wrap="square" tIns="91440" bIns="9144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 smtClean="0">
                <a:latin typeface="+mj-lt"/>
              </a:rPr>
              <a:t>Naïve alg. is slow: ADMM + Singular value </a:t>
            </a:r>
            <a:r>
              <a:rPr lang="en-US" sz="2400" dirty="0" err="1" smtClean="0">
                <a:latin typeface="+mj-lt"/>
              </a:rPr>
              <a:t>thresholding</a:t>
            </a:r>
            <a:r>
              <a:rPr lang="en-US" sz="2400" dirty="0" smtClean="0">
                <a:latin typeface="+mj-lt"/>
              </a:rPr>
              <a:t/>
            </a:r>
            <a:br>
              <a:rPr lang="en-US" sz="2400" dirty="0" smtClean="0">
                <a:latin typeface="+mj-lt"/>
              </a:rPr>
            </a:br>
            <a:r>
              <a:rPr lang="en-US" sz="2400" dirty="0" smtClean="0">
                <a:latin typeface="+mj-lt"/>
              </a:rPr>
              <a:t>      </a:t>
            </a:r>
          </a:p>
          <a:p>
            <a:pPr>
              <a:lnSpc>
                <a:spcPct val="150000"/>
              </a:lnSpc>
            </a:pPr>
            <a:endParaRPr lang="en-US" sz="2400" dirty="0" smtClean="0">
              <a:solidFill>
                <a:srgbClr val="C00000"/>
              </a:solidFill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en-US" sz="2400" dirty="0" smtClean="0">
                <a:solidFill>
                  <a:srgbClr val="C00000"/>
                </a:solidFill>
                <a:latin typeface="+mj-lt"/>
              </a:rPr>
              <a:t>Use matrix factorization trick:</a:t>
            </a:r>
          </a:p>
          <a:p>
            <a:pPr>
              <a:lnSpc>
                <a:spcPct val="150000"/>
              </a:lnSpc>
            </a:pPr>
            <a:endParaRPr lang="en-US" sz="2400" dirty="0">
              <a:solidFill>
                <a:srgbClr val="C00000"/>
              </a:solidFill>
              <a:latin typeface="+mj-lt"/>
            </a:endParaRPr>
          </a:p>
          <a:p>
            <a:pPr>
              <a:lnSpc>
                <a:spcPct val="150000"/>
              </a:lnSpc>
            </a:pPr>
            <a:endParaRPr lang="en-US" sz="2400" dirty="0" smtClean="0">
              <a:solidFill>
                <a:srgbClr val="C00000"/>
              </a:solidFill>
              <a:latin typeface="+mj-lt"/>
            </a:endParaRPr>
          </a:p>
          <a:p>
            <a:pPr>
              <a:lnSpc>
                <a:spcPct val="150000"/>
              </a:lnSpc>
            </a:pPr>
            <a:endParaRPr lang="en-US" sz="2400" dirty="0">
              <a:solidFill>
                <a:srgbClr val="C00000"/>
              </a:solidFill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en-US" sz="2400" dirty="0" smtClean="0">
                <a:solidFill>
                  <a:schemeClr val="accent5"/>
                </a:solidFill>
                <a:latin typeface="+mj-lt"/>
              </a:rPr>
              <a:t>Future work: Exploit convolutional structure.</a:t>
            </a:r>
          </a:p>
        </p:txBody>
      </p:sp>
      <p:sp>
        <p:nvSpPr>
          <p:cNvPr id="17" name="Title 4"/>
          <p:cNvSpPr txBox="1">
            <a:spLocks/>
          </p:cNvSpPr>
          <p:nvPr/>
        </p:nvSpPr>
        <p:spPr>
          <a:xfrm>
            <a:off x="365760" y="474781"/>
            <a:ext cx="8778240" cy="8229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" sz="28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  <a:t>Computational challenges</a:t>
            </a:r>
            <a:endParaRPr lang="en-US" sz="2800" i="1" dirty="0">
              <a:latin typeface="Roboto Medium" pitchFamily="2" charset="0"/>
              <a:ea typeface="Roboto Medium" pitchFamily="2" charset="0"/>
              <a:cs typeface="Arial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354935" y="1948384"/>
            <a:ext cx="42033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dirty="0" smtClean="0">
                <a:latin typeface="+mj-lt"/>
              </a:rPr>
              <a:t>(2*window size) x (filter size)</a:t>
            </a:r>
            <a:endParaRPr lang="en-US" sz="2400" dirty="0">
              <a:latin typeface="+mj-lt"/>
            </a:endParaRPr>
          </a:p>
        </p:txBody>
      </p:sp>
      <p:pic>
        <p:nvPicPr>
          <p:cNvPr id="36" name="Picture 3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977" y="1988336"/>
            <a:ext cx="1796796" cy="38176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180" y="4285451"/>
            <a:ext cx="4594767" cy="58955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7032" y="3713249"/>
            <a:ext cx="2048256" cy="30403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8489" y="5156179"/>
            <a:ext cx="588074" cy="12858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4879" y="5156179"/>
            <a:ext cx="509207" cy="12858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3137" y="5156179"/>
            <a:ext cx="618935" cy="128588"/>
          </a:xfrm>
          <a:prstGeom prst="rect">
            <a:avLst/>
          </a:prstGeom>
        </p:spPr>
      </p:pic>
      <p:cxnSp>
        <p:nvCxnSpPr>
          <p:cNvPr id="19" name="Straight Connector 18"/>
          <p:cNvCxnSpPr/>
          <p:nvPr/>
        </p:nvCxnSpPr>
        <p:spPr>
          <a:xfrm flipV="1">
            <a:off x="3132604" y="4875009"/>
            <a:ext cx="221416" cy="1909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3963010" y="4907600"/>
            <a:ext cx="0" cy="2429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H="1" flipV="1">
            <a:off x="4569170" y="4841824"/>
            <a:ext cx="152095" cy="2573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314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65760" y="753621"/>
            <a:ext cx="8229600" cy="1274195"/>
          </a:xfrm>
        </p:spPr>
        <p:txBody>
          <a:bodyPr wrap="square" tIns="91440" bIns="91440">
            <a:spAutoFit/>
          </a:bodyPr>
          <a:lstStyle/>
          <a:p>
            <a:pPr lvl="1">
              <a:lnSpc>
                <a:spcPct val="150000"/>
              </a:lnSpc>
            </a:pPr>
            <a:endParaRPr lang="en-US" sz="2000" dirty="0" smtClean="0"/>
          </a:p>
          <a:p>
            <a:pPr>
              <a:lnSpc>
                <a:spcPct val="150000"/>
              </a:lnSpc>
            </a:pPr>
            <a:endParaRPr lang="en-US" sz="2400" dirty="0" smtClean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65760" y="753621"/>
            <a:ext cx="8229600" cy="1211614"/>
          </a:xfrm>
          <a:prstGeom prst="rect">
            <a:avLst/>
          </a:prstGeom>
        </p:spPr>
        <p:txBody>
          <a:bodyPr vert="horz" wrap="square" lIns="91440" tIns="91440" rIns="91440" bIns="9144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50000"/>
              </a:lnSpc>
            </a:pPr>
            <a:endParaRPr lang="en-US" sz="2000" dirty="0" smtClean="0"/>
          </a:p>
          <a:p>
            <a:pPr>
              <a:lnSpc>
                <a:spcPct val="150000"/>
              </a:lnSpc>
            </a:pPr>
            <a:endParaRPr lang="en-US" sz="2400" dirty="0" smtClean="0"/>
          </a:p>
        </p:txBody>
      </p:sp>
      <p:sp>
        <p:nvSpPr>
          <p:cNvPr id="6" name="Title 4"/>
          <p:cNvSpPr txBox="1">
            <a:spLocks/>
          </p:cNvSpPr>
          <p:nvPr/>
        </p:nvSpPr>
        <p:spPr>
          <a:xfrm>
            <a:off x="365760" y="79555"/>
            <a:ext cx="8778240" cy="8229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" sz="28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  <a:t>Summary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365760" y="865038"/>
            <a:ext cx="8229601" cy="6688113"/>
          </a:xfrm>
          <a:prstGeom prst="rect">
            <a:avLst/>
          </a:prstGeom>
        </p:spPr>
        <p:txBody>
          <a:bodyPr vert="horz" wrap="square" lIns="91440" tIns="91440" rIns="91440" bIns="9144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000" dirty="0" smtClean="0">
                <a:solidFill>
                  <a:schemeClr val="accent5"/>
                </a:solidFill>
                <a:latin typeface="+mj-lt"/>
                <a:sym typeface="Wingdings" pitchFamily="2" charset="2"/>
              </a:rPr>
              <a:t>New framework for higher dimensional FRI recovery</a:t>
            </a:r>
          </a:p>
          <a:p>
            <a:pPr lvl="1">
              <a:lnSpc>
                <a:spcPct val="150000"/>
              </a:lnSpc>
            </a:pPr>
            <a:r>
              <a:rPr lang="en-US" sz="2000" dirty="0" smtClean="0">
                <a:solidFill>
                  <a:schemeClr val="accent4">
                    <a:lumMod val="50000"/>
                  </a:schemeClr>
                </a:solidFill>
                <a:latin typeface="+mj-lt"/>
                <a:sym typeface="Wingdings" pitchFamily="2" charset="2"/>
              </a:rPr>
              <a:t>Extend annihilation relation to</a:t>
            </a:r>
            <a:br>
              <a:rPr lang="en-US" sz="2000" dirty="0" smtClean="0">
                <a:solidFill>
                  <a:schemeClr val="accent4">
                    <a:lumMod val="50000"/>
                  </a:schemeClr>
                </a:solidFill>
                <a:latin typeface="+mj-lt"/>
                <a:sym typeface="Wingdings" pitchFamily="2" charset="2"/>
              </a:rPr>
            </a:br>
            <a:r>
              <a:rPr lang="en-US" sz="2000" dirty="0" smtClean="0">
                <a:solidFill>
                  <a:schemeClr val="accent4">
                    <a:lumMod val="50000"/>
                  </a:schemeClr>
                </a:solidFill>
                <a:latin typeface="+mj-lt"/>
                <a:sym typeface="Wingdings" pitchFamily="2" charset="2"/>
              </a:rPr>
              <a:t>Piecewise smooth signal model</a:t>
            </a:r>
            <a:br>
              <a:rPr lang="en-US" sz="2000" dirty="0" smtClean="0">
                <a:solidFill>
                  <a:schemeClr val="accent4">
                    <a:lumMod val="50000"/>
                  </a:schemeClr>
                </a:solidFill>
                <a:latin typeface="+mj-lt"/>
                <a:sym typeface="Wingdings" pitchFamily="2" charset="2"/>
              </a:rPr>
            </a:br>
            <a:endParaRPr lang="en-US" sz="2000" dirty="0" smtClean="0">
              <a:solidFill>
                <a:schemeClr val="accent4">
                  <a:lumMod val="50000"/>
                </a:schemeClr>
              </a:solidFill>
              <a:latin typeface="+mj-lt"/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sz="2000" dirty="0" smtClean="0">
                <a:solidFill>
                  <a:schemeClr val="accent5"/>
                </a:solidFill>
                <a:latin typeface="+mj-lt"/>
                <a:sym typeface="Wingdings" pitchFamily="2" charset="2"/>
              </a:rPr>
              <a:t>Provide sampling guarantees for unique signal recovery</a:t>
            </a:r>
          </a:p>
          <a:p>
            <a:pPr lvl="1">
              <a:lnSpc>
                <a:spcPct val="150000"/>
              </a:lnSpc>
            </a:pPr>
            <a:r>
              <a:rPr lang="en-US" sz="2000" dirty="0" smtClean="0">
                <a:solidFill>
                  <a:schemeClr val="accent4">
                    <a:lumMod val="50000"/>
                  </a:schemeClr>
                </a:solidFill>
                <a:latin typeface="+mj-lt"/>
                <a:sym typeface="Wingdings" pitchFamily="2" charset="2"/>
              </a:rPr>
              <a:t>2-D PWC Constant Signals</a:t>
            </a:r>
          </a:p>
          <a:p>
            <a:pPr lvl="1">
              <a:lnSpc>
                <a:spcPct val="150000"/>
              </a:lnSpc>
            </a:pPr>
            <a:r>
              <a:rPr lang="en-US" sz="2000" dirty="0" smtClean="0">
                <a:solidFill>
                  <a:schemeClr val="accent4">
                    <a:lumMod val="50000"/>
                  </a:schemeClr>
                </a:solidFill>
                <a:latin typeface="+mj-lt"/>
                <a:sym typeface="Wingdings" pitchFamily="2" charset="2"/>
              </a:rPr>
              <a:t>New Proof Techniques </a:t>
            </a:r>
            <a:br>
              <a:rPr lang="en-US" sz="2000" dirty="0" smtClean="0">
                <a:solidFill>
                  <a:schemeClr val="accent4">
                    <a:lumMod val="50000"/>
                  </a:schemeClr>
                </a:solidFill>
                <a:latin typeface="+mj-lt"/>
                <a:sym typeface="Wingdings" pitchFamily="2" charset="2"/>
              </a:rPr>
            </a:br>
            <a:endParaRPr lang="en-US" sz="2000" dirty="0" smtClean="0">
              <a:solidFill>
                <a:schemeClr val="accent4">
                  <a:lumMod val="50000"/>
                </a:schemeClr>
              </a:solidFill>
              <a:latin typeface="+mj-lt"/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sz="2000" dirty="0" smtClean="0">
                <a:solidFill>
                  <a:schemeClr val="accent5"/>
                </a:solidFill>
                <a:latin typeface="+mj-lt"/>
                <a:sym typeface="Wingdings" pitchFamily="2" charset="2"/>
              </a:rPr>
              <a:t>Novel Fourier domain structured low-rank penalty</a:t>
            </a:r>
          </a:p>
          <a:p>
            <a:pPr lvl="1">
              <a:lnSpc>
                <a:spcPct val="150000"/>
              </a:lnSpc>
            </a:pPr>
            <a:r>
              <a:rPr lang="en-US" sz="2000" dirty="0" smtClean="0">
                <a:solidFill>
                  <a:schemeClr val="accent4">
                    <a:lumMod val="50000"/>
                  </a:schemeClr>
                </a:solidFill>
                <a:latin typeface="+mj-lt"/>
                <a:sym typeface="Wingdings" pitchFamily="2" charset="2"/>
              </a:rPr>
              <a:t>Convex, Off-the-Grid, &amp; </a:t>
            </a:r>
            <a:r>
              <a:rPr lang="en-US" sz="2000" dirty="0">
                <a:solidFill>
                  <a:schemeClr val="accent4">
                    <a:lumMod val="50000"/>
                  </a:schemeClr>
                </a:solidFill>
                <a:latin typeface="+mj-lt"/>
                <a:sym typeface="Wingdings" pitchFamily="2" charset="2"/>
              </a:rPr>
              <a:t>w</a:t>
            </a:r>
            <a:r>
              <a:rPr lang="en-US" sz="2000" dirty="0" smtClean="0">
                <a:solidFill>
                  <a:schemeClr val="accent4">
                    <a:lumMod val="50000"/>
                  </a:schemeClr>
                </a:solidFill>
                <a:latin typeface="+mj-lt"/>
                <a:sym typeface="Wingdings" pitchFamily="2" charset="2"/>
              </a:rPr>
              <a:t>idely applicable</a:t>
            </a:r>
          </a:p>
          <a:p>
            <a:pPr lvl="1">
              <a:lnSpc>
                <a:spcPct val="150000"/>
              </a:lnSpc>
            </a:pPr>
            <a:endParaRPr lang="en-US" sz="2000" dirty="0" smtClean="0"/>
          </a:p>
          <a:p>
            <a:pPr lvl="1">
              <a:lnSpc>
                <a:spcPct val="150000"/>
              </a:lnSpc>
            </a:pPr>
            <a:endParaRPr lang="en-US" sz="2000" dirty="0" smtClean="0"/>
          </a:p>
          <a:p>
            <a:pPr>
              <a:lnSpc>
                <a:spcPct val="150000"/>
              </a:lnSpc>
            </a:pPr>
            <a:endParaRPr lang="en-US" sz="2000" dirty="0" smtClean="0">
              <a:solidFill>
                <a:schemeClr val="accent5"/>
              </a:solidFill>
              <a:sym typeface="Wingdings" pitchFamily="2" charset="2"/>
            </a:endParaRPr>
          </a:p>
        </p:txBody>
      </p:sp>
      <p:pic>
        <p:nvPicPr>
          <p:cNvPr id="39" name="Picture 3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161" y="5543626"/>
            <a:ext cx="2362200" cy="752856"/>
          </a:xfrm>
          <a:prstGeom prst="rect">
            <a:avLst/>
          </a:prstGeom>
        </p:spPr>
      </p:pic>
      <p:grpSp>
        <p:nvGrpSpPr>
          <p:cNvPr id="79" name="Group 78"/>
          <p:cNvGrpSpPr/>
          <p:nvPr/>
        </p:nvGrpSpPr>
        <p:grpSpPr>
          <a:xfrm>
            <a:off x="5736963" y="1666819"/>
            <a:ext cx="2559365" cy="1116327"/>
            <a:chOff x="5041376" y="1907672"/>
            <a:chExt cx="3745156" cy="1633538"/>
          </a:xfrm>
        </p:grpSpPr>
        <p:pic>
          <p:nvPicPr>
            <p:cNvPr id="69" name="Picture 68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41376" y="1907672"/>
              <a:ext cx="1605454" cy="1633538"/>
            </a:xfrm>
            <a:prstGeom prst="rect">
              <a:avLst/>
            </a:prstGeom>
          </p:spPr>
        </p:pic>
        <p:grpSp>
          <p:nvGrpSpPr>
            <p:cNvPr id="70" name="Group 69"/>
            <p:cNvGrpSpPr/>
            <p:nvPr/>
          </p:nvGrpSpPr>
          <p:grpSpPr>
            <a:xfrm>
              <a:off x="6885663" y="2335044"/>
              <a:ext cx="1900869" cy="995169"/>
              <a:chOff x="5515955" y="3045066"/>
              <a:chExt cx="3713464" cy="1944123"/>
            </a:xfrm>
          </p:grpSpPr>
          <p:pic>
            <p:nvPicPr>
              <p:cNvPr id="71" name="Picture 70"/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41139" y="3968405"/>
                <a:ext cx="100154" cy="101823"/>
              </a:xfrm>
              <a:prstGeom prst="rect">
                <a:avLst/>
              </a:prstGeom>
            </p:spPr>
          </p:pic>
          <p:pic>
            <p:nvPicPr>
              <p:cNvPr id="72" name="Picture 71"/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42759" y="3428755"/>
                <a:ext cx="100154" cy="146892"/>
              </a:xfrm>
              <a:prstGeom prst="rect">
                <a:avLst/>
              </a:prstGeom>
            </p:spPr>
          </p:pic>
          <p:cxnSp>
            <p:nvCxnSpPr>
              <p:cNvPr id="73" name="Straight Connector 72"/>
              <p:cNvCxnSpPr/>
              <p:nvPr/>
            </p:nvCxnSpPr>
            <p:spPr>
              <a:xfrm>
                <a:off x="5667295" y="3757980"/>
                <a:ext cx="566290" cy="263166"/>
              </a:xfrm>
              <a:prstGeom prst="line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/>
              <p:nvPr/>
            </p:nvCxnSpPr>
            <p:spPr>
              <a:xfrm flipV="1">
                <a:off x="5634124" y="3587023"/>
                <a:ext cx="614030" cy="171622"/>
              </a:xfrm>
              <a:prstGeom prst="line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/>
            </p:nvCxnSpPr>
            <p:spPr>
              <a:xfrm flipV="1">
                <a:off x="5647853" y="3245985"/>
                <a:ext cx="0" cy="523860"/>
              </a:xfrm>
              <a:prstGeom prst="line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76" name="Picture 75"/>
              <p:cNvPicPr>
                <a:picLocks noChangeAspect="1"/>
              </p:cNvPicPr>
              <p:nvPr>
                <p:custDataLst>
                  <p:tags r:id="rId5"/>
                </p:custDataLst>
              </p:nvPr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15955" y="3327174"/>
                <a:ext cx="91808" cy="101823"/>
              </a:xfrm>
              <a:prstGeom prst="rect">
                <a:avLst/>
              </a:prstGeom>
            </p:spPr>
          </p:pic>
          <p:pic>
            <p:nvPicPr>
              <p:cNvPr id="77" name="Picture 76"/>
              <p:cNvPicPr>
                <a:picLocks noChangeAspect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47853" y="3045066"/>
                <a:ext cx="3581566" cy="1944123"/>
              </a:xfrm>
              <a:prstGeom prst="rect">
                <a:avLst/>
              </a:prstGeom>
            </p:spPr>
          </p:pic>
        </p:grpSp>
        <p:pic>
          <p:nvPicPr>
            <p:cNvPr id="78" name="Picture 77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4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47463" y="3157662"/>
              <a:ext cx="817641" cy="302915"/>
            </a:xfrm>
            <a:prstGeom prst="rect">
              <a:avLst/>
            </a:prstGeom>
            <a:noFill/>
          </p:spPr>
        </p:pic>
      </p:grpSp>
      <p:grpSp>
        <p:nvGrpSpPr>
          <p:cNvPr id="2" name="Group 1"/>
          <p:cNvGrpSpPr/>
          <p:nvPr/>
        </p:nvGrpSpPr>
        <p:grpSpPr>
          <a:xfrm>
            <a:off x="5708268" y="3739370"/>
            <a:ext cx="2642320" cy="939447"/>
            <a:chOff x="1199287" y="3083916"/>
            <a:chExt cx="6708978" cy="2385302"/>
          </a:xfrm>
        </p:grpSpPr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54370" y="3115323"/>
              <a:ext cx="2353895" cy="2353895"/>
            </a:xfrm>
            <a:prstGeom prst="rect">
              <a:avLst/>
            </a:prstGeom>
          </p:spPr>
        </p:pic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9287" y="3083916"/>
              <a:ext cx="2353895" cy="2353895"/>
            </a:xfrm>
            <a:prstGeom prst="rect">
              <a:avLst/>
            </a:prstGeom>
          </p:spPr>
        </p:pic>
        <p:cxnSp>
          <p:nvCxnSpPr>
            <p:cNvPr id="32" name="Straight Arrow Connector 31"/>
            <p:cNvCxnSpPr/>
            <p:nvPr/>
          </p:nvCxnSpPr>
          <p:spPr>
            <a:xfrm>
              <a:off x="3841607" y="4342485"/>
              <a:ext cx="1522475" cy="0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05877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820010"/>
            <a:ext cx="9144000" cy="4037989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/>
          <p:cNvPicPr>
            <a:picLocks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257" y="915315"/>
            <a:ext cx="2057400" cy="1600200"/>
          </a:xfrm>
          <a:prstGeom prst="rect">
            <a:avLst/>
          </a:prstGeom>
        </p:spPr>
      </p:pic>
      <p:grpSp>
        <p:nvGrpSpPr>
          <p:cNvPr id="122" name="Group 121"/>
          <p:cNvGrpSpPr/>
          <p:nvPr/>
        </p:nvGrpSpPr>
        <p:grpSpPr>
          <a:xfrm>
            <a:off x="2621926" y="870079"/>
            <a:ext cx="2900507" cy="1600200"/>
            <a:chOff x="2660382" y="1202642"/>
            <a:chExt cx="2900507" cy="1600200"/>
          </a:xfrm>
        </p:grpSpPr>
        <p:pic>
          <p:nvPicPr>
            <p:cNvPr id="3" name="Picture 2"/>
            <p:cNvPicPr>
              <a:picLocks/>
            </p:cNvPicPr>
            <p:nvPr/>
          </p:nvPicPr>
          <p:blipFill>
            <a:blip r:embed="rId15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03489" y="1202642"/>
              <a:ext cx="2057400" cy="1600200"/>
            </a:xfrm>
            <a:prstGeom prst="rect">
              <a:avLst/>
            </a:prstGeom>
          </p:spPr>
        </p:pic>
        <p:cxnSp>
          <p:nvCxnSpPr>
            <p:cNvPr id="16" name="Straight Arrow Connector 15"/>
            <p:cNvCxnSpPr/>
            <p:nvPr/>
          </p:nvCxnSpPr>
          <p:spPr>
            <a:xfrm>
              <a:off x="2660382" y="2017026"/>
              <a:ext cx="689485" cy="2759"/>
            </a:xfrm>
            <a:prstGeom prst="straightConnector1">
              <a:avLst/>
            </a:prstGeom>
            <a:ln w="571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9" name="Picture 18"/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51550" y="1496831"/>
              <a:ext cx="266938" cy="322962"/>
            </a:xfrm>
            <a:prstGeom prst="rect">
              <a:avLst/>
            </a:prstGeom>
          </p:spPr>
        </p:pic>
      </p:grpSp>
      <p:pic>
        <p:nvPicPr>
          <p:cNvPr id="35" name="Picture 3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07" y="2106122"/>
            <a:ext cx="456146" cy="273277"/>
          </a:xfrm>
          <a:prstGeom prst="rect">
            <a:avLst/>
          </a:prstGeom>
        </p:spPr>
      </p:pic>
      <p:grpSp>
        <p:nvGrpSpPr>
          <p:cNvPr id="34" name="Group 33"/>
          <p:cNvGrpSpPr/>
          <p:nvPr/>
        </p:nvGrpSpPr>
        <p:grpSpPr>
          <a:xfrm>
            <a:off x="791607" y="5915533"/>
            <a:ext cx="6469981" cy="480060"/>
            <a:chOff x="791607" y="5915533"/>
            <a:chExt cx="6469981" cy="480060"/>
          </a:xfrm>
        </p:grpSpPr>
        <p:pic>
          <p:nvPicPr>
            <p:cNvPr id="30" name="Picture 29"/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8071" y="5915533"/>
              <a:ext cx="2993517" cy="480060"/>
            </a:xfrm>
            <a:prstGeom prst="rect">
              <a:avLst/>
            </a:prstGeom>
          </p:spPr>
        </p:pic>
        <p:sp>
          <p:nvSpPr>
            <p:cNvPr id="87" name="TextBox 86"/>
            <p:cNvSpPr txBox="1"/>
            <p:nvPr/>
          </p:nvSpPr>
          <p:spPr>
            <a:xfrm>
              <a:off x="791607" y="5924730"/>
              <a:ext cx="358470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latin typeface="+mj-lt"/>
                </a:rPr>
                <a:t>Annihilation Relation:</a:t>
              </a:r>
              <a:endParaRPr lang="en-US" sz="2400" dirty="0">
                <a:latin typeface="+mj-lt"/>
              </a:endParaRPr>
            </a:p>
          </p:txBody>
        </p:sp>
      </p:grpSp>
      <p:sp>
        <p:nvSpPr>
          <p:cNvPr id="120" name="TextBox 119"/>
          <p:cNvSpPr txBox="1"/>
          <p:nvPr/>
        </p:nvSpPr>
        <p:spPr>
          <a:xfrm>
            <a:off x="347450" y="411100"/>
            <a:ext cx="22365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  <a:latin typeface="+mj-lt"/>
              </a:rPr>
              <a:t>s</a:t>
            </a:r>
            <a:r>
              <a:rPr lang="en-US" sz="2400" dirty="0" smtClean="0">
                <a:solidFill>
                  <a:schemeClr val="accent1"/>
                </a:solidFill>
                <a:latin typeface="+mj-lt"/>
              </a:rPr>
              <a:t>patial domain</a:t>
            </a:r>
            <a:endParaRPr lang="en-US" sz="2400" dirty="0">
              <a:solidFill>
                <a:schemeClr val="accent1"/>
              </a:solidFill>
              <a:latin typeface="+mj-lt"/>
            </a:endParaRPr>
          </a:p>
        </p:txBody>
      </p:sp>
      <p:grpSp>
        <p:nvGrpSpPr>
          <p:cNvPr id="129" name="Group 128"/>
          <p:cNvGrpSpPr/>
          <p:nvPr/>
        </p:nvGrpSpPr>
        <p:grpSpPr>
          <a:xfrm>
            <a:off x="4657142" y="384050"/>
            <a:ext cx="4135883" cy="2435960"/>
            <a:chOff x="4657142" y="752655"/>
            <a:chExt cx="4135883" cy="2435960"/>
          </a:xfrm>
        </p:grpSpPr>
        <p:grpSp>
          <p:nvGrpSpPr>
            <p:cNvPr id="123" name="Group 122"/>
            <p:cNvGrpSpPr/>
            <p:nvPr/>
          </p:nvGrpSpPr>
          <p:grpSpPr>
            <a:xfrm>
              <a:off x="4657142" y="752655"/>
              <a:ext cx="4135883" cy="2061864"/>
              <a:chOff x="4657142" y="752655"/>
              <a:chExt cx="4135883" cy="2061864"/>
            </a:xfrm>
          </p:grpSpPr>
          <p:pic>
            <p:nvPicPr>
              <p:cNvPr id="8" name="Picture 7"/>
              <p:cNvPicPr>
                <a:picLocks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32645" y="1202642"/>
                <a:ext cx="2057400" cy="1611877"/>
              </a:xfrm>
              <a:prstGeom prst="rect">
                <a:avLst/>
              </a:prstGeom>
            </p:spPr>
          </p:pic>
          <p:pic>
            <p:nvPicPr>
              <p:cNvPr id="26" name="Picture 25"/>
              <p:cNvPicPr>
                <a:picLocks noChangeAspect="1"/>
              </p:cNvPicPr>
              <p:nvPr>
                <p:custDataLst>
                  <p:tags r:id="rId8"/>
                </p:custDataLst>
              </p:nvPr>
            </p:nvPicPr>
            <p:blipFill>
              <a:blip r:embed="rId2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89673" y="1939671"/>
                <a:ext cx="150314" cy="143482"/>
              </a:xfrm>
              <a:prstGeom prst="rect">
                <a:avLst/>
              </a:prstGeom>
            </p:spPr>
          </p:pic>
          <p:pic>
            <p:nvPicPr>
              <p:cNvPr id="79" name="Picture 78"/>
              <p:cNvPicPr>
                <a:picLocks noChangeAspect="1"/>
              </p:cNvPicPr>
              <p:nvPr>
                <p:custDataLst>
                  <p:tags r:id="rId9"/>
                </p:custDataLst>
              </p:nvPr>
            </p:nvPicPr>
            <p:blipFill>
              <a:blip r:embed="rId2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05260" y="1827894"/>
                <a:ext cx="687765" cy="304982"/>
              </a:xfrm>
              <a:prstGeom prst="rect">
                <a:avLst/>
              </a:prstGeom>
            </p:spPr>
          </p:pic>
          <p:sp>
            <p:nvSpPr>
              <p:cNvPr id="88" name="TextBox 87"/>
              <p:cNvSpPr txBox="1"/>
              <p:nvPr/>
            </p:nvSpPr>
            <p:spPr>
              <a:xfrm>
                <a:off x="4657142" y="752655"/>
                <a:ext cx="209544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+mj-lt"/>
                  </a:rPr>
                  <a:t>m</a:t>
                </a:r>
                <a:r>
                  <a:rPr lang="en-US" sz="2400" dirty="0" smtClean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+mj-lt"/>
                  </a:rPr>
                  <a:t>ultiplication</a:t>
                </a:r>
                <a:endParaRPr lang="en-US" sz="2400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+mj-lt"/>
                </a:endParaRPr>
              </a:p>
            </p:txBody>
          </p:sp>
        </p:grpSp>
        <p:sp>
          <p:nvSpPr>
            <p:cNvPr id="125" name="TextBox 124"/>
            <p:cNvSpPr txBox="1"/>
            <p:nvPr/>
          </p:nvSpPr>
          <p:spPr>
            <a:xfrm>
              <a:off x="5652800" y="2788505"/>
              <a:ext cx="257314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FF0000"/>
                  </a:solidFill>
                  <a:latin typeface="+mj-lt"/>
                </a:rPr>
                <a:t>annihilating function</a:t>
              </a:r>
              <a:endParaRPr lang="en-US" sz="2000" dirty="0">
                <a:solidFill>
                  <a:srgbClr val="FF0000"/>
                </a:solidFill>
                <a:latin typeface="+mj-lt"/>
              </a:endParaRPr>
            </a:p>
          </p:txBody>
        </p:sp>
      </p:grpSp>
      <p:grpSp>
        <p:nvGrpSpPr>
          <p:cNvPr id="133" name="Group 132"/>
          <p:cNvGrpSpPr/>
          <p:nvPr/>
        </p:nvGrpSpPr>
        <p:grpSpPr>
          <a:xfrm>
            <a:off x="4855145" y="3162910"/>
            <a:ext cx="3937880" cy="2372548"/>
            <a:chOff x="4855145" y="3236975"/>
            <a:chExt cx="3937880" cy="2372548"/>
          </a:xfrm>
        </p:grpSpPr>
        <p:grpSp>
          <p:nvGrpSpPr>
            <p:cNvPr id="131" name="Group 130"/>
            <p:cNvGrpSpPr/>
            <p:nvPr/>
          </p:nvGrpSpPr>
          <p:grpSpPr>
            <a:xfrm>
              <a:off x="4855145" y="3236975"/>
              <a:ext cx="3937880" cy="2372548"/>
              <a:chOff x="4855145" y="3236975"/>
              <a:chExt cx="3937880" cy="2372548"/>
            </a:xfrm>
          </p:grpSpPr>
          <p:pic>
            <p:nvPicPr>
              <p:cNvPr id="6" name="Picture 5"/>
              <p:cNvPicPr>
                <a:picLocks/>
              </p:cNvPicPr>
              <p:nvPr/>
            </p:nvPicPr>
            <p:blipFill>
              <a:blip r:embed="rId2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32645" y="3648474"/>
                <a:ext cx="2057400" cy="1600200"/>
              </a:xfrm>
              <a:prstGeom prst="rect">
                <a:avLst/>
              </a:prstGeom>
            </p:spPr>
          </p:pic>
          <p:pic>
            <p:nvPicPr>
              <p:cNvPr id="28" name="Picture 27"/>
              <p:cNvPicPr>
                <a:picLocks noChangeAspect="1"/>
              </p:cNvPicPr>
              <p:nvPr>
                <p:custDataLst>
                  <p:tags r:id="rId6"/>
                </p:custDataLst>
              </p:nvPr>
            </p:nvPicPr>
            <p:blipFill>
              <a:blip r:embed="rId2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47340" y="4309355"/>
                <a:ext cx="195029" cy="201754"/>
              </a:xfrm>
              <a:prstGeom prst="rect">
                <a:avLst/>
              </a:prstGeom>
            </p:spPr>
          </p:pic>
          <p:sp>
            <p:nvSpPr>
              <p:cNvPr id="70" name="TextBox 69"/>
              <p:cNvSpPr txBox="1"/>
              <p:nvPr/>
            </p:nvSpPr>
            <p:spPr>
              <a:xfrm>
                <a:off x="5877336" y="5209413"/>
                <a:ext cx="214513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rgbClr val="FF0000"/>
                    </a:solidFill>
                    <a:latin typeface="+mj-lt"/>
                  </a:rPr>
                  <a:t>a</a:t>
                </a:r>
                <a:r>
                  <a:rPr lang="en-US" sz="2000" dirty="0" smtClean="0">
                    <a:solidFill>
                      <a:srgbClr val="FF0000"/>
                    </a:solidFill>
                    <a:latin typeface="+mj-lt"/>
                  </a:rPr>
                  <a:t>nnihilating filter</a:t>
                </a:r>
                <a:endParaRPr lang="en-US" sz="2000" dirty="0">
                  <a:solidFill>
                    <a:srgbClr val="FF0000"/>
                  </a:solidFill>
                  <a:latin typeface="+mj-lt"/>
                </a:endParaRPr>
              </a:p>
            </p:txBody>
          </p:sp>
          <p:pic>
            <p:nvPicPr>
              <p:cNvPr id="82" name="Picture 81"/>
              <p:cNvPicPr>
                <a:picLocks noChangeAspect="1"/>
              </p:cNvPicPr>
              <p:nvPr>
                <p:custDataLst>
                  <p:tags r:id="rId7"/>
                </p:custDataLst>
              </p:nvPr>
            </p:nvPicPr>
            <p:blipFill>
              <a:blip r:embed="rId2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05261" y="4259786"/>
                <a:ext cx="687764" cy="304981"/>
              </a:xfrm>
              <a:prstGeom prst="rect">
                <a:avLst/>
              </a:prstGeom>
            </p:spPr>
          </p:pic>
          <p:sp>
            <p:nvSpPr>
              <p:cNvPr id="89" name="TextBox 88"/>
              <p:cNvSpPr txBox="1"/>
              <p:nvPr/>
            </p:nvSpPr>
            <p:spPr>
              <a:xfrm>
                <a:off x="4855145" y="3236975"/>
                <a:ext cx="181812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+mj-lt"/>
                  </a:rPr>
                  <a:t>convolution</a:t>
                </a:r>
                <a:endParaRPr lang="en-US" sz="2400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+mj-lt"/>
                </a:endParaRPr>
              </a:p>
            </p:txBody>
          </p:sp>
        </p:grpSp>
        <p:pic>
          <p:nvPicPr>
            <p:cNvPr id="128" name="Picture 127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59467" y="3698927"/>
              <a:ext cx="426915" cy="332045"/>
            </a:xfrm>
            <a:prstGeom prst="rect">
              <a:avLst/>
            </a:prstGeom>
          </p:spPr>
        </p:pic>
      </p:grpSp>
      <p:grpSp>
        <p:nvGrpSpPr>
          <p:cNvPr id="37" name="Group 36"/>
          <p:cNvGrpSpPr/>
          <p:nvPr/>
        </p:nvGrpSpPr>
        <p:grpSpPr>
          <a:xfrm>
            <a:off x="128000" y="2127320"/>
            <a:ext cx="2540852" cy="3011342"/>
            <a:chOff x="128000" y="2127320"/>
            <a:chExt cx="2540852" cy="3011342"/>
          </a:xfrm>
        </p:grpSpPr>
        <p:sp>
          <p:nvSpPr>
            <p:cNvPr id="113" name="Arc 112"/>
            <p:cNvSpPr/>
            <p:nvPr/>
          </p:nvSpPr>
          <p:spPr>
            <a:xfrm flipH="1">
              <a:off x="128000" y="2127320"/>
              <a:ext cx="987550" cy="1126352"/>
            </a:xfrm>
            <a:prstGeom prst="arc">
              <a:avLst>
                <a:gd name="adj1" fmla="val 18619541"/>
                <a:gd name="adj2" fmla="val 4072307"/>
              </a:avLst>
            </a:prstGeom>
            <a:ln w="57150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TextBox 120"/>
            <p:cNvSpPr txBox="1"/>
            <p:nvPr/>
          </p:nvSpPr>
          <p:spPr>
            <a:xfrm>
              <a:off x="385855" y="3112744"/>
              <a:ext cx="228299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chemeClr val="accent1"/>
                  </a:solidFill>
                  <a:latin typeface="+mj-lt"/>
                </a:rPr>
                <a:t>Fourier domain</a:t>
              </a:r>
              <a:endParaRPr lang="en-US" sz="2400" dirty="0">
                <a:solidFill>
                  <a:schemeClr val="accent1"/>
                </a:solidFill>
                <a:latin typeface="+mj-lt"/>
              </a:endParaRPr>
            </a:p>
          </p:txBody>
        </p:sp>
        <p:pic>
          <p:nvPicPr>
            <p:cNvPr id="62" name="Picture 61"/>
            <p:cNvPicPr>
              <a:picLocks/>
            </p:cNvPicPr>
            <p:nvPr/>
          </p:nvPicPr>
          <p:blipFill>
            <a:blip r:embed="rId25" cstate="print">
              <a:extLst>
                <a:ext uri="{BEBA8EAE-BF5A-486C-A8C5-ECC9F3942E4B}">
                  <a14:imgProps xmlns:a14="http://schemas.microsoft.com/office/drawing/2010/main">
                    <a14:imgLayer r:embed="rId26"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9201" y="3538462"/>
              <a:ext cx="2057400" cy="1600200"/>
            </a:xfrm>
            <a:prstGeom prst="rect">
              <a:avLst/>
            </a:prstGeom>
          </p:spPr>
        </p:pic>
        <p:cxnSp>
          <p:nvCxnSpPr>
            <p:cNvPr id="63" name="Straight Connector 62"/>
            <p:cNvCxnSpPr/>
            <p:nvPr/>
          </p:nvCxnSpPr>
          <p:spPr>
            <a:xfrm flipV="1">
              <a:off x="769905" y="4108368"/>
              <a:ext cx="0" cy="210339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 flipV="1">
              <a:off x="960953" y="4170561"/>
              <a:ext cx="0" cy="168001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 flipV="1">
              <a:off x="1153955" y="3790885"/>
              <a:ext cx="0" cy="556087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 flipV="1">
              <a:off x="1307575" y="4331202"/>
              <a:ext cx="0" cy="168001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 flipV="1">
              <a:off x="1457957" y="3790885"/>
              <a:ext cx="0" cy="540318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 flipV="1">
              <a:off x="1614815" y="4318707"/>
              <a:ext cx="0" cy="128050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 flipV="1">
              <a:off x="1768435" y="3790885"/>
              <a:ext cx="0" cy="547676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 flipV="1">
              <a:off x="1998865" y="4197901"/>
              <a:ext cx="0" cy="128050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 flipV="1">
              <a:off x="2190890" y="4108368"/>
              <a:ext cx="0" cy="230193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2" name="Picture 31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2665" y="3556431"/>
              <a:ext cx="468630" cy="381762"/>
            </a:xfrm>
            <a:prstGeom prst="rect">
              <a:avLst/>
            </a:prstGeom>
          </p:spPr>
        </p:pic>
      </p:grpSp>
      <p:grpSp>
        <p:nvGrpSpPr>
          <p:cNvPr id="36" name="Group 35"/>
          <p:cNvGrpSpPr/>
          <p:nvPr/>
        </p:nvGrpSpPr>
        <p:grpSpPr>
          <a:xfrm>
            <a:off x="2629811" y="3538462"/>
            <a:ext cx="2940717" cy="1640662"/>
            <a:chOff x="2629811" y="3538462"/>
            <a:chExt cx="2940717" cy="1640662"/>
          </a:xfrm>
        </p:grpSpPr>
        <p:grpSp>
          <p:nvGrpSpPr>
            <p:cNvPr id="126" name="Group 125"/>
            <p:cNvGrpSpPr/>
            <p:nvPr/>
          </p:nvGrpSpPr>
          <p:grpSpPr>
            <a:xfrm>
              <a:off x="2629811" y="3956412"/>
              <a:ext cx="729695" cy="417898"/>
              <a:chOff x="2629811" y="4030477"/>
              <a:chExt cx="729695" cy="417898"/>
            </a:xfrm>
          </p:grpSpPr>
          <p:cxnSp>
            <p:nvCxnSpPr>
              <p:cNvPr id="21" name="Straight Arrow Connector 20"/>
              <p:cNvCxnSpPr/>
              <p:nvPr/>
            </p:nvCxnSpPr>
            <p:spPr>
              <a:xfrm>
                <a:off x="2649917" y="4445616"/>
                <a:ext cx="689485" cy="2759"/>
              </a:xfrm>
              <a:prstGeom prst="straightConnector1">
                <a:avLst/>
              </a:prstGeom>
              <a:ln w="5715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9" name="Picture 28"/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2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29811" y="4030477"/>
                <a:ext cx="729695" cy="278878"/>
              </a:xfrm>
              <a:prstGeom prst="rect">
                <a:avLst/>
              </a:prstGeom>
            </p:spPr>
          </p:pic>
        </p:grpSp>
        <p:grpSp>
          <p:nvGrpSpPr>
            <p:cNvPr id="33" name="Group 32"/>
            <p:cNvGrpSpPr/>
            <p:nvPr/>
          </p:nvGrpSpPr>
          <p:grpSpPr>
            <a:xfrm>
              <a:off x="3513128" y="3538462"/>
              <a:ext cx="2057400" cy="1640662"/>
              <a:chOff x="3513128" y="3538462"/>
              <a:chExt cx="2057400" cy="1640662"/>
            </a:xfrm>
          </p:grpSpPr>
          <p:grpSp>
            <p:nvGrpSpPr>
              <p:cNvPr id="85" name="Group 84"/>
              <p:cNvGrpSpPr/>
              <p:nvPr/>
            </p:nvGrpSpPr>
            <p:grpSpPr>
              <a:xfrm>
                <a:off x="3513128" y="3538462"/>
                <a:ext cx="2057400" cy="1640662"/>
                <a:chOff x="3513128" y="3640194"/>
                <a:chExt cx="2057400" cy="1600200"/>
              </a:xfrm>
            </p:grpSpPr>
            <p:pic>
              <p:nvPicPr>
                <p:cNvPr id="86" name="Picture 85"/>
                <p:cNvPicPr>
                  <a:picLocks/>
                </p:cNvPicPr>
                <p:nvPr/>
              </p:nvPicPr>
              <p:blipFill>
                <a:blip r:embed="rId29" cstate="print">
                  <a:extLst>
                    <a:ext uri="{BEBA8EAE-BF5A-486C-A8C5-ECC9F3942E4B}">
                      <a14:imgProps xmlns:a14="http://schemas.microsoft.com/office/drawing/2010/main">
                        <a14:imgLayer r:embed="rId30">
                          <a14:imgEffect>
                            <a14:artisticPhotocopy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13128" y="3640194"/>
                  <a:ext cx="2057400" cy="1600200"/>
                </a:xfrm>
                <a:prstGeom prst="rect">
                  <a:avLst/>
                </a:prstGeom>
              </p:spPr>
            </p:pic>
            <p:cxnSp>
              <p:nvCxnSpPr>
                <p:cNvPr id="93" name="Straight Connector 92"/>
                <p:cNvCxnSpPr/>
                <p:nvPr/>
              </p:nvCxnSpPr>
              <p:spPr>
                <a:xfrm flipV="1">
                  <a:off x="3880710" y="4030477"/>
                  <a:ext cx="0" cy="414385"/>
                </a:xfrm>
                <a:prstGeom prst="line">
                  <a:avLst/>
                </a:prstGeom>
                <a:ln w="38100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" name="Straight Connector 93"/>
                <p:cNvCxnSpPr/>
                <p:nvPr/>
              </p:nvCxnSpPr>
              <p:spPr>
                <a:xfrm>
                  <a:off x="4071758" y="4464717"/>
                  <a:ext cx="0" cy="96454"/>
                </a:xfrm>
                <a:prstGeom prst="line">
                  <a:avLst/>
                </a:prstGeom>
                <a:ln w="38100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5" name="Straight Connector 94"/>
                <p:cNvCxnSpPr/>
                <p:nvPr/>
              </p:nvCxnSpPr>
              <p:spPr>
                <a:xfrm flipV="1">
                  <a:off x="4264760" y="4030477"/>
                  <a:ext cx="0" cy="442651"/>
                </a:xfrm>
                <a:prstGeom prst="line">
                  <a:avLst/>
                </a:prstGeom>
                <a:ln w="38100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6" name="Straight Connector 95"/>
                <p:cNvCxnSpPr/>
                <p:nvPr/>
              </p:nvCxnSpPr>
              <p:spPr>
                <a:xfrm flipV="1">
                  <a:off x="4418380" y="4457356"/>
                  <a:ext cx="0" cy="168002"/>
                </a:xfrm>
                <a:prstGeom prst="line">
                  <a:avLst/>
                </a:prstGeom>
                <a:ln w="38100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" name="Straight Connector 97"/>
                <p:cNvCxnSpPr/>
                <p:nvPr/>
              </p:nvCxnSpPr>
              <p:spPr>
                <a:xfrm flipV="1">
                  <a:off x="4568762" y="4433121"/>
                  <a:ext cx="14023" cy="24236"/>
                </a:xfrm>
                <a:prstGeom prst="line">
                  <a:avLst/>
                </a:prstGeom>
                <a:ln w="38100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" name="Straight Connector 98"/>
                <p:cNvCxnSpPr/>
                <p:nvPr/>
              </p:nvCxnSpPr>
              <p:spPr>
                <a:xfrm>
                  <a:off x="4725620" y="4259786"/>
                  <a:ext cx="0" cy="185075"/>
                </a:xfrm>
                <a:prstGeom prst="line">
                  <a:avLst/>
                </a:prstGeom>
                <a:ln w="38100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0" name="Straight Connector 99"/>
                <p:cNvCxnSpPr/>
                <p:nvPr/>
              </p:nvCxnSpPr>
              <p:spPr>
                <a:xfrm>
                  <a:off x="4879240" y="4464716"/>
                  <a:ext cx="0" cy="279541"/>
                </a:xfrm>
                <a:prstGeom prst="line">
                  <a:avLst/>
                </a:prstGeom>
                <a:ln w="38100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Straight Connector 100"/>
                <p:cNvCxnSpPr/>
                <p:nvPr/>
              </p:nvCxnSpPr>
              <p:spPr>
                <a:xfrm flipV="1">
                  <a:off x="5109670" y="4183342"/>
                  <a:ext cx="0" cy="268764"/>
                </a:xfrm>
                <a:prstGeom prst="line">
                  <a:avLst/>
                </a:prstGeom>
                <a:ln w="38100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" name="Straight Connector 102"/>
                <p:cNvCxnSpPr/>
                <p:nvPr/>
              </p:nvCxnSpPr>
              <p:spPr>
                <a:xfrm>
                  <a:off x="5301695" y="4464716"/>
                  <a:ext cx="0" cy="467149"/>
                </a:xfrm>
                <a:prstGeom prst="line">
                  <a:avLst/>
                </a:prstGeom>
                <a:ln w="38100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24" name="Picture 23"/>
              <p:cNvPicPr>
                <a:picLocks noChangeAspect="1"/>
              </p:cNvPicPr>
              <p:nvPr>
                <p:custDataLst>
                  <p:tags r:id="rId2"/>
                </p:custDataLst>
              </p:nvPr>
            </p:nvPicPr>
            <p:blipFill>
              <a:blip r:embed="rId3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21479" y="3638367"/>
                <a:ext cx="413550" cy="33084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180106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820010"/>
            <a:ext cx="9144000" cy="4037989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/>
          <p:cNvPicPr>
            <a:picLocks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257" y="915315"/>
            <a:ext cx="2057400" cy="1600200"/>
          </a:xfrm>
          <a:prstGeom prst="rect">
            <a:avLst/>
          </a:prstGeom>
        </p:spPr>
      </p:pic>
      <p:grpSp>
        <p:nvGrpSpPr>
          <p:cNvPr id="122" name="Group 121"/>
          <p:cNvGrpSpPr/>
          <p:nvPr/>
        </p:nvGrpSpPr>
        <p:grpSpPr>
          <a:xfrm>
            <a:off x="2621926" y="870079"/>
            <a:ext cx="2900507" cy="1600200"/>
            <a:chOff x="2660382" y="1202642"/>
            <a:chExt cx="2900507" cy="1600200"/>
          </a:xfrm>
        </p:grpSpPr>
        <p:pic>
          <p:nvPicPr>
            <p:cNvPr id="3" name="Picture 2"/>
            <p:cNvPicPr>
              <a:picLocks/>
            </p:cNvPicPr>
            <p:nvPr/>
          </p:nvPicPr>
          <p:blipFill>
            <a:blip r:embed="rId12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03489" y="1202642"/>
              <a:ext cx="2057400" cy="1600200"/>
            </a:xfrm>
            <a:prstGeom prst="rect">
              <a:avLst/>
            </a:prstGeom>
          </p:spPr>
        </p:pic>
        <p:cxnSp>
          <p:nvCxnSpPr>
            <p:cNvPr id="16" name="Straight Arrow Connector 15"/>
            <p:cNvCxnSpPr/>
            <p:nvPr/>
          </p:nvCxnSpPr>
          <p:spPr>
            <a:xfrm>
              <a:off x="2660382" y="2017026"/>
              <a:ext cx="689485" cy="2759"/>
            </a:xfrm>
            <a:prstGeom prst="straightConnector1">
              <a:avLst/>
            </a:prstGeom>
            <a:ln w="571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9" name="Picture 18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51550" y="1496831"/>
              <a:ext cx="266938" cy="322962"/>
            </a:xfrm>
            <a:prstGeom prst="rect">
              <a:avLst/>
            </a:prstGeom>
          </p:spPr>
        </p:pic>
      </p:grpSp>
      <p:grpSp>
        <p:nvGrpSpPr>
          <p:cNvPr id="126" name="Group 125"/>
          <p:cNvGrpSpPr/>
          <p:nvPr/>
        </p:nvGrpSpPr>
        <p:grpSpPr>
          <a:xfrm>
            <a:off x="2629811" y="3956412"/>
            <a:ext cx="729695" cy="417898"/>
            <a:chOff x="2629811" y="4030477"/>
            <a:chExt cx="729695" cy="417898"/>
          </a:xfrm>
        </p:grpSpPr>
        <p:cxnSp>
          <p:nvCxnSpPr>
            <p:cNvPr id="21" name="Straight Arrow Connector 20"/>
            <p:cNvCxnSpPr/>
            <p:nvPr/>
          </p:nvCxnSpPr>
          <p:spPr>
            <a:xfrm>
              <a:off x="2649917" y="4445616"/>
              <a:ext cx="689485" cy="2759"/>
            </a:xfrm>
            <a:prstGeom prst="straightConnector1">
              <a:avLst/>
            </a:prstGeom>
            <a:ln w="571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9" name="Picture 28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29811" y="4030477"/>
              <a:ext cx="729695" cy="278878"/>
            </a:xfrm>
            <a:prstGeom prst="rect">
              <a:avLst/>
            </a:prstGeom>
          </p:spPr>
        </p:pic>
      </p:grpSp>
      <p:pic>
        <p:nvPicPr>
          <p:cNvPr id="35" name="Picture 3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07" y="2106122"/>
            <a:ext cx="456146" cy="273277"/>
          </a:xfrm>
          <a:prstGeom prst="rect">
            <a:avLst/>
          </a:prstGeom>
        </p:spPr>
      </p:pic>
      <p:grpSp>
        <p:nvGrpSpPr>
          <p:cNvPr id="129" name="Group 128"/>
          <p:cNvGrpSpPr/>
          <p:nvPr/>
        </p:nvGrpSpPr>
        <p:grpSpPr>
          <a:xfrm>
            <a:off x="5652800" y="834037"/>
            <a:ext cx="3140225" cy="1985973"/>
            <a:chOff x="5652800" y="1202642"/>
            <a:chExt cx="3140225" cy="1985973"/>
          </a:xfrm>
        </p:grpSpPr>
        <p:grpSp>
          <p:nvGrpSpPr>
            <p:cNvPr id="123" name="Group 122"/>
            <p:cNvGrpSpPr/>
            <p:nvPr/>
          </p:nvGrpSpPr>
          <p:grpSpPr>
            <a:xfrm>
              <a:off x="5689673" y="1202642"/>
              <a:ext cx="3103352" cy="1611877"/>
              <a:chOff x="5689673" y="1202642"/>
              <a:chExt cx="3103352" cy="1611877"/>
            </a:xfrm>
          </p:grpSpPr>
          <p:pic>
            <p:nvPicPr>
              <p:cNvPr id="8" name="Picture 7"/>
              <p:cNvPicPr>
                <a:picLocks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32645" y="1202642"/>
                <a:ext cx="2057400" cy="1611877"/>
              </a:xfrm>
              <a:prstGeom prst="rect">
                <a:avLst/>
              </a:prstGeom>
            </p:spPr>
          </p:pic>
          <p:pic>
            <p:nvPicPr>
              <p:cNvPr id="26" name="Picture 25"/>
              <p:cNvPicPr>
                <a:picLocks noChangeAspect="1"/>
              </p:cNvPicPr>
              <p:nvPr>
                <p:custDataLst>
                  <p:tags r:id="rId5"/>
                </p:custDataLst>
              </p:nvPr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89673" y="1939671"/>
                <a:ext cx="150314" cy="143482"/>
              </a:xfrm>
              <a:prstGeom prst="rect">
                <a:avLst/>
              </a:prstGeom>
            </p:spPr>
          </p:pic>
          <p:pic>
            <p:nvPicPr>
              <p:cNvPr id="79" name="Picture 78"/>
              <p:cNvPicPr>
                <a:picLocks noChangeAspect="1"/>
              </p:cNvPicPr>
              <p:nvPr>
                <p:custDataLst>
                  <p:tags r:id="rId6"/>
                </p:custDataLst>
              </p:nvPr>
            </p:nvPicPr>
            <p:blipFill>
              <a:blip r:embed="rId1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05260" y="1827894"/>
                <a:ext cx="687765" cy="304982"/>
              </a:xfrm>
              <a:prstGeom prst="rect">
                <a:avLst/>
              </a:prstGeom>
            </p:spPr>
          </p:pic>
        </p:grpSp>
        <p:sp>
          <p:nvSpPr>
            <p:cNvPr id="125" name="TextBox 124"/>
            <p:cNvSpPr txBox="1"/>
            <p:nvPr/>
          </p:nvSpPr>
          <p:spPr>
            <a:xfrm>
              <a:off x="5652800" y="2788505"/>
              <a:ext cx="257314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FF0000"/>
                  </a:solidFill>
                  <a:latin typeface="+mj-lt"/>
                </a:rPr>
                <a:t>annihilating function</a:t>
              </a:r>
              <a:endParaRPr lang="en-US" sz="2000" dirty="0">
                <a:solidFill>
                  <a:srgbClr val="FF0000"/>
                </a:solidFill>
                <a:latin typeface="+mj-lt"/>
              </a:endParaRPr>
            </a:p>
          </p:txBody>
        </p:sp>
      </p:grpSp>
      <p:grpSp>
        <p:nvGrpSpPr>
          <p:cNvPr id="131" name="Group 130"/>
          <p:cNvGrpSpPr/>
          <p:nvPr/>
        </p:nvGrpSpPr>
        <p:grpSpPr>
          <a:xfrm>
            <a:off x="5647340" y="3574409"/>
            <a:ext cx="3145685" cy="1961049"/>
            <a:chOff x="5647340" y="3648474"/>
            <a:chExt cx="3145685" cy="1961049"/>
          </a:xfrm>
        </p:grpSpPr>
        <p:pic>
          <p:nvPicPr>
            <p:cNvPr id="6" name="Picture 5"/>
            <p:cNvPicPr>
              <a:picLocks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32645" y="3648474"/>
              <a:ext cx="2057400" cy="1600200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47340" y="4309355"/>
              <a:ext cx="195029" cy="201754"/>
            </a:xfrm>
            <a:prstGeom prst="rect">
              <a:avLst/>
            </a:prstGeom>
          </p:spPr>
        </p:pic>
        <p:sp>
          <p:nvSpPr>
            <p:cNvPr id="70" name="TextBox 69"/>
            <p:cNvSpPr txBox="1"/>
            <p:nvPr/>
          </p:nvSpPr>
          <p:spPr>
            <a:xfrm>
              <a:off x="5877336" y="5209413"/>
              <a:ext cx="214513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  <a:latin typeface="+mj-lt"/>
                </a:rPr>
                <a:t>a</a:t>
              </a:r>
              <a:r>
                <a:rPr lang="en-US" sz="2000" dirty="0" smtClean="0">
                  <a:solidFill>
                    <a:srgbClr val="FF0000"/>
                  </a:solidFill>
                  <a:latin typeface="+mj-lt"/>
                </a:rPr>
                <a:t>nnihilating filter</a:t>
              </a:r>
              <a:endParaRPr lang="en-US" sz="2000" dirty="0">
                <a:solidFill>
                  <a:srgbClr val="FF0000"/>
                </a:solidFill>
                <a:latin typeface="+mj-lt"/>
              </a:endParaRPr>
            </a:p>
          </p:txBody>
        </p:sp>
        <p:pic>
          <p:nvPicPr>
            <p:cNvPr id="82" name="Picture 81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05261" y="4259786"/>
              <a:ext cx="687764" cy="304981"/>
            </a:xfrm>
            <a:prstGeom prst="rect">
              <a:avLst/>
            </a:prstGeom>
          </p:spPr>
        </p:pic>
      </p:grpSp>
      <p:pic>
        <p:nvPicPr>
          <p:cNvPr id="62" name="Picture 61"/>
          <p:cNvPicPr>
            <a:picLocks/>
          </p:cNvPicPr>
          <p:nvPr/>
        </p:nvPicPr>
        <p:blipFill>
          <a:blip r:embed="rId21" cstate="print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201" y="3538462"/>
            <a:ext cx="2057400" cy="1600200"/>
          </a:xfrm>
          <a:prstGeom prst="rect">
            <a:avLst/>
          </a:prstGeom>
        </p:spPr>
      </p:pic>
      <p:cxnSp>
        <p:nvCxnSpPr>
          <p:cNvPr id="63" name="Straight Connector 62"/>
          <p:cNvCxnSpPr/>
          <p:nvPr/>
        </p:nvCxnSpPr>
        <p:spPr>
          <a:xfrm flipV="1">
            <a:off x="769905" y="4108368"/>
            <a:ext cx="0" cy="210339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 flipV="1">
            <a:off x="960953" y="4170561"/>
            <a:ext cx="0" cy="168001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 flipV="1">
            <a:off x="1153955" y="3790885"/>
            <a:ext cx="0" cy="556087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flipV="1">
            <a:off x="1307575" y="4331202"/>
            <a:ext cx="0" cy="168001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 flipV="1">
            <a:off x="1457957" y="3790885"/>
            <a:ext cx="0" cy="540318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 flipV="1">
            <a:off x="1614815" y="4318707"/>
            <a:ext cx="0" cy="12805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 flipV="1">
            <a:off x="1768435" y="3790885"/>
            <a:ext cx="0" cy="547676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 flipV="1">
            <a:off x="1998865" y="4197901"/>
            <a:ext cx="0" cy="12805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 flipV="1">
            <a:off x="2190890" y="4108368"/>
            <a:ext cx="0" cy="230193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665" y="3556431"/>
            <a:ext cx="468630" cy="381762"/>
          </a:xfrm>
          <a:prstGeom prst="rect">
            <a:avLst/>
          </a:prstGeom>
        </p:spPr>
      </p:pic>
      <p:grpSp>
        <p:nvGrpSpPr>
          <p:cNvPr id="85" name="Group 84"/>
          <p:cNvGrpSpPr/>
          <p:nvPr/>
        </p:nvGrpSpPr>
        <p:grpSpPr>
          <a:xfrm>
            <a:off x="3513128" y="3538462"/>
            <a:ext cx="2057400" cy="1640662"/>
            <a:chOff x="3513128" y="3640194"/>
            <a:chExt cx="2057400" cy="1600200"/>
          </a:xfrm>
        </p:grpSpPr>
        <p:pic>
          <p:nvPicPr>
            <p:cNvPr id="86" name="Picture 85"/>
            <p:cNvPicPr>
              <a:picLocks/>
            </p:cNvPicPr>
            <p:nvPr/>
          </p:nvPicPr>
          <p:blipFill>
            <a:blip r:embed="rId24" cstate="print">
              <a:extLst>
                <a:ext uri="{BEBA8EAE-BF5A-486C-A8C5-ECC9F3942E4B}">
                  <a14:imgProps xmlns:a14="http://schemas.microsoft.com/office/drawing/2010/main">
                    <a14:imgLayer r:embed="rId25"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13128" y="3640194"/>
              <a:ext cx="2057400" cy="1600200"/>
            </a:xfrm>
            <a:prstGeom prst="rect">
              <a:avLst/>
            </a:prstGeom>
          </p:spPr>
        </p:pic>
        <p:cxnSp>
          <p:nvCxnSpPr>
            <p:cNvPr id="93" name="Straight Connector 92"/>
            <p:cNvCxnSpPr/>
            <p:nvPr/>
          </p:nvCxnSpPr>
          <p:spPr>
            <a:xfrm flipV="1">
              <a:off x="3880710" y="4030477"/>
              <a:ext cx="0" cy="414385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/>
            <p:nvPr/>
          </p:nvCxnSpPr>
          <p:spPr>
            <a:xfrm>
              <a:off x="4071758" y="4464717"/>
              <a:ext cx="0" cy="96454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/>
            <p:nvPr/>
          </p:nvCxnSpPr>
          <p:spPr>
            <a:xfrm flipV="1">
              <a:off x="4264760" y="4030477"/>
              <a:ext cx="0" cy="442651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/>
            <p:cNvCxnSpPr/>
            <p:nvPr/>
          </p:nvCxnSpPr>
          <p:spPr>
            <a:xfrm flipV="1">
              <a:off x="4418380" y="4457356"/>
              <a:ext cx="0" cy="168002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/>
          </p:nvCxnSpPr>
          <p:spPr>
            <a:xfrm flipV="1">
              <a:off x="4568762" y="4433121"/>
              <a:ext cx="14023" cy="24236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/>
          </p:nvCxnSpPr>
          <p:spPr>
            <a:xfrm>
              <a:off x="4725620" y="4259786"/>
              <a:ext cx="0" cy="185075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/>
          </p:nvCxnSpPr>
          <p:spPr>
            <a:xfrm>
              <a:off x="4879240" y="4464716"/>
              <a:ext cx="0" cy="279541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/>
          </p:nvCxnSpPr>
          <p:spPr>
            <a:xfrm flipV="1">
              <a:off x="5109670" y="4183342"/>
              <a:ext cx="0" cy="268764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/>
          </p:nvCxnSpPr>
          <p:spPr>
            <a:xfrm>
              <a:off x="5301695" y="4464716"/>
              <a:ext cx="0" cy="467149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"/>
          <p:cNvGrpSpPr/>
          <p:nvPr/>
        </p:nvGrpSpPr>
        <p:grpSpPr>
          <a:xfrm>
            <a:off x="3184559" y="4807896"/>
            <a:ext cx="5264583" cy="1455124"/>
            <a:chOff x="3934371" y="5228151"/>
            <a:chExt cx="5264583" cy="1455124"/>
          </a:xfrm>
        </p:grpSpPr>
        <p:sp>
          <p:nvSpPr>
            <p:cNvPr id="72" name="Arc 71"/>
            <p:cNvSpPr/>
            <p:nvPr/>
          </p:nvSpPr>
          <p:spPr>
            <a:xfrm rot="16200000" flipH="1">
              <a:off x="5153565" y="5158750"/>
              <a:ext cx="987550" cy="1126352"/>
            </a:xfrm>
            <a:prstGeom prst="arc">
              <a:avLst>
                <a:gd name="adj1" fmla="val 17818017"/>
                <a:gd name="adj2" fmla="val 4072307"/>
              </a:avLst>
            </a:prstGeom>
            <a:ln w="57150">
              <a:solidFill>
                <a:srgbClr val="0070C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3934371" y="6221610"/>
              <a:ext cx="526458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>
                  <a:solidFill>
                    <a:srgbClr val="0070C0"/>
                  </a:solidFill>
                  <a:latin typeface="+mj-lt"/>
                </a:rPr>
                <a:t>Stage 1: </a:t>
              </a:r>
              <a:r>
                <a:rPr lang="en-US" sz="2400" dirty="0" smtClean="0">
                  <a:solidFill>
                    <a:srgbClr val="0070C0"/>
                  </a:solidFill>
                  <a:latin typeface="+mj-lt"/>
                </a:rPr>
                <a:t>solve linear system for </a:t>
              </a:r>
              <a:r>
                <a:rPr lang="en-US" sz="2400" dirty="0" smtClean="0">
                  <a:solidFill>
                    <a:srgbClr val="FF0000"/>
                  </a:solidFill>
                  <a:latin typeface="+mj-lt"/>
                </a:rPr>
                <a:t>filter</a:t>
              </a:r>
              <a:endParaRPr lang="en-US" sz="2400" dirty="0">
                <a:solidFill>
                  <a:srgbClr val="FF0000"/>
                </a:solidFill>
                <a:latin typeface="+mj-lt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6301628" y="1475071"/>
            <a:ext cx="2372304" cy="2166796"/>
            <a:chOff x="6301628" y="1475071"/>
            <a:chExt cx="2372304" cy="2166796"/>
          </a:xfrm>
        </p:grpSpPr>
        <p:sp>
          <p:nvSpPr>
            <p:cNvPr id="83" name="Arc 82"/>
            <p:cNvSpPr/>
            <p:nvPr/>
          </p:nvSpPr>
          <p:spPr>
            <a:xfrm rot="10800000" flipH="1">
              <a:off x="7686382" y="2515515"/>
              <a:ext cx="987550" cy="1126352"/>
            </a:xfrm>
            <a:prstGeom prst="arc">
              <a:avLst>
                <a:gd name="adj1" fmla="val 18619541"/>
                <a:gd name="adj2" fmla="val 4072307"/>
              </a:avLst>
            </a:prstGeom>
            <a:ln w="57150">
              <a:solidFill>
                <a:srgbClr val="0070C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/>
            <p:cNvSpPr/>
            <p:nvPr/>
          </p:nvSpPr>
          <p:spPr>
            <a:xfrm>
              <a:off x="6301628" y="1475071"/>
              <a:ext cx="257526" cy="257526"/>
            </a:xfrm>
            <a:prstGeom prst="ellipse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/>
            <p:cNvSpPr/>
            <p:nvPr/>
          </p:nvSpPr>
          <p:spPr>
            <a:xfrm>
              <a:off x="6673271" y="1475071"/>
              <a:ext cx="257526" cy="257526"/>
            </a:xfrm>
            <a:prstGeom prst="ellipse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/>
            <p:cNvSpPr/>
            <p:nvPr/>
          </p:nvSpPr>
          <p:spPr>
            <a:xfrm>
              <a:off x="7344161" y="1491934"/>
              <a:ext cx="257526" cy="257526"/>
            </a:xfrm>
            <a:prstGeom prst="ellipse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/>
            <p:cNvSpPr/>
            <p:nvPr/>
          </p:nvSpPr>
          <p:spPr>
            <a:xfrm>
              <a:off x="6930797" y="1475071"/>
              <a:ext cx="257526" cy="257526"/>
            </a:xfrm>
            <a:prstGeom prst="ellipse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82346" y="155738"/>
            <a:ext cx="8535438" cy="987550"/>
            <a:chOff x="482346" y="155738"/>
            <a:chExt cx="8535438" cy="987550"/>
          </a:xfrm>
        </p:grpSpPr>
        <p:sp>
          <p:nvSpPr>
            <p:cNvPr id="92" name="TextBox 91"/>
            <p:cNvSpPr txBox="1"/>
            <p:nvPr/>
          </p:nvSpPr>
          <p:spPr>
            <a:xfrm>
              <a:off x="482346" y="433927"/>
              <a:ext cx="180369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  <a:latin typeface="+mj-lt"/>
                </a:rPr>
                <a:t>recover signal</a:t>
              </a:r>
              <a:endParaRPr lang="en-US" sz="2000" dirty="0">
                <a:solidFill>
                  <a:srgbClr val="0070C0"/>
                </a:solidFill>
                <a:latin typeface="+mj-lt"/>
              </a:endParaRPr>
            </a:p>
          </p:txBody>
        </p:sp>
        <p:sp>
          <p:nvSpPr>
            <p:cNvPr id="97" name="Arc 96"/>
            <p:cNvSpPr/>
            <p:nvPr/>
          </p:nvSpPr>
          <p:spPr>
            <a:xfrm rot="5754131" flipH="1">
              <a:off x="1936478" y="86337"/>
              <a:ext cx="987550" cy="1126352"/>
            </a:xfrm>
            <a:prstGeom prst="arc">
              <a:avLst>
                <a:gd name="adj1" fmla="val 18619541"/>
                <a:gd name="adj2" fmla="val 4072307"/>
              </a:avLst>
            </a:prstGeom>
            <a:ln w="57150">
              <a:solidFill>
                <a:srgbClr val="0070C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2847505" y="187847"/>
              <a:ext cx="617027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>
                  <a:solidFill>
                    <a:srgbClr val="0070C0"/>
                  </a:solidFill>
                  <a:latin typeface="+mj-lt"/>
                </a:rPr>
                <a:t>Stage 2: </a:t>
              </a:r>
              <a:r>
                <a:rPr lang="en-US" sz="2400" dirty="0" smtClean="0">
                  <a:solidFill>
                    <a:srgbClr val="0070C0"/>
                  </a:solidFill>
                  <a:latin typeface="+mj-lt"/>
                </a:rPr>
                <a:t>solve linear system for </a:t>
              </a:r>
              <a:r>
                <a:rPr lang="en-US" sz="2400" dirty="0" smtClean="0">
                  <a:solidFill>
                    <a:schemeClr val="accent5">
                      <a:lumMod val="75000"/>
                    </a:schemeClr>
                  </a:solidFill>
                  <a:latin typeface="+mj-lt"/>
                </a:rPr>
                <a:t>amplitudes</a:t>
              </a:r>
              <a:endParaRPr lang="en-US" sz="2400" dirty="0">
                <a:solidFill>
                  <a:schemeClr val="accent5">
                    <a:lumMod val="7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60271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TextBox 239"/>
          <p:cNvSpPr txBox="1"/>
          <p:nvPr/>
        </p:nvSpPr>
        <p:spPr>
          <a:xfrm>
            <a:off x="4944807" y="5212648"/>
            <a:ext cx="22461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5"/>
                </a:solidFill>
                <a:latin typeface="+mj-lt"/>
              </a:rPr>
              <a:t>I</a:t>
            </a:r>
            <a:r>
              <a:rPr lang="en-US" sz="2400" dirty="0" smtClean="0">
                <a:solidFill>
                  <a:schemeClr val="accent5"/>
                </a:solidFill>
                <a:latin typeface="+mj-lt"/>
              </a:rPr>
              <a:t>solated </a:t>
            </a:r>
            <a:r>
              <a:rPr lang="en-US" sz="2400" dirty="0" err="1" smtClean="0">
                <a:solidFill>
                  <a:schemeClr val="accent5"/>
                </a:solidFill>
                <a:latin typeface="+mj-lt"/>
              </a:rPr>
              <a:t>Diracs</a:t>
            </a:r>
            <a:endParaRPr lang="en-US" sz="2400" dirty="0">
              <a:solidFill>
                <a:schemeClr val="accent5"/>
              </a:solidFill>
              <a:latin typeface="+mj-lt"/>
            </a:endParaRPr>
          </a:p>
        </p:txBody>
      </p:sp>
      <p:sp>
        <p:nvSpPr>
          <p:cNvPr id="5" name="Title 4"/>
          <p:cNvSpPr txBox="1">
            <a:spLocks/>
          </p:cNvSpPr>
          <p:nvPr/>
        </p:nvSpPr>
        <p:spPr>
          <a:xfrm>
            <a:off x="365760" y="474781"/>
            <a:ext cx="8229600" cy="8229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" sz="28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  <a:t>Challenges extending FRI to higher dimensions: </a:t>
            </a:r>
            <a:br>
              <a:rPr lang="en" sz="28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</a:br>
            <a:r>
              <a:rPr lang="en" sz="28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  <a:t>Singularities not isolated</a:t>
            </a:r>
            <a:endParaRPr lang="en-US" sz="2800" dirty="0">
              <a:latin typeface="Roboto Medium" pitchFamily="2" charset="0"/>
              <a:ea typeface="Roboto Medium" pitchFamily="2" charset="0"/>
              <a:cs typeface="Arial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308529" y="3155249"/>
            <a:ext cx="2057400" cy="2057400"/>
          </a:xfrm>
          <a:prstGeom prst="rect">
            <a:avLst/>
          </a:prstGeom>
          <a:noFill/>
          <a:ln w="25400"/>
          <a:scene3d>
            <a:camera prst="isometricTop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1761154" y="3607874"/>
            <a:ext cx="1152150" cy="115215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scene3d>
            <a:camera prst="isometricTop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761153" y="3961754"/>
            <a:ext cx="1155802" cy="222195"/>
          </a:xfrm>
          <a:prstGeom prst="rect">
            <a:avLst/>
          </a:prstGeom>
          <a:solidFill>
            <a:srgbClr val="C5C5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1837965" y="4114154"/>
            <a:ext cx="960124" cy="222195"/>
          </a:xfrm>
          <a:prstGeom prst="rect">
            <a:avLst/>
          </a:prstGeom>
          <a:solidFill>
            <a:srgbClr val="C5C5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1761154" y="3385679"/>
            <a:ext cx="1152150" cy="1152150"/>
          </a:xfrm>
          <a:prstGeom prst="ellipse">
            <a:avLst/>
          </a:prstGeom>
          <a:solidFill>
            <a:schemeClr val="tx1"/>
          </a:solidFill>
          <a:ln>
            <a:noFill/>
          </a:ln>
          <a:scene3d>
            <a:camera prst="isometricTop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7" name="Picture 12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4149" y="2780703"/>
            <a:ext cx="838178" cy="310523"/>
          </a:xfrm>
          <a:prstGeom prst="rect">
            <a:avLst/>
          </a:prstGeom>
        </p:spPr>
      </p:pic>
      <p:pic>
        <p:nvPicPr>
          <p:cNvPr id="117" name="Picture 11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689" y="4493554"/>
            <a:ext cx="118405" cy="120379"/>
          </a:xfrm>
          <a:prstGeom prst="rect">
            <a:avLst/>
          </a:prstGeom>
        </p:spPr>
      </p:pic>
      <p:pic>
        <p:nvPicPr>
          <p:cNvPr id="118" name="Picture 11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158" y="3778882"/>
            <a:ext cx="118200" cy="173360"/>
          </a:xfrm>
          <a:prstGeom prst="rect">
            <a:avLst/>
          </a:prstGeom>
        </p:spPr>
      </p:pic>
      <p:cxnSp>
        <p:nvCxnSpPr>
          <p:cNvPr id="124" name="Straight Connector 123"/>
          <p:cNvCxnSpPr/>
          <p:nvPr/>
        </p:nvCxnSpPr>
        <p:spPr>
          <a:xfrm>
            <a:off x="922976" y="4201800"/>
            <a:ext cx="725948" cy="452625"/>
          </a:xfrm>
          <a:prstGeom prst="line">
            <a:avLst/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/>
          <p:nvPr/>
        </p:nvCxnSpPr>
        <p:spPr>
          <a:xfrm flipV="1">
            <a:off x="885120" y="3778882"/>
            <a:ext cx="725948" cy="423675"/>
          </a:xfrm>
          <a:prstGeom prst="line">
            <a:avLst/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TextBox 138"/>
          <p:cNvSpPr txBox="1"/>
          <p:nvPr/>
        </p:nvSpPr>
        <p:spPr>
          <a:xfrm>
            <a:off x="998595" y="2154241"/>
            <a:ext cx="26388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1"/>
                </a:solidFill>
                <a:latin typeface="+mj-lt"/>
              </a:rPr>
              <a:t>2-D PWC function</a:t>
            </a:r>
            <a:endParaRPr lang="en-US" sz="2400" dirty="0">
              <a:solidFill>
                <a:schemeClr val="accent1"/>
              </a:solidFill>
              <a:latin typeface="+mj-lt"/>
            </a:endParaRPr>
          </a:p>
        </p:txBody>
      </p:sp>
      <p:grpSp>
        <p:nvGrpSpPr>
          <p:cNvPr id="1055" name="Group 1054"/>
          <p:cNvGrpSpPr/>
          <p:nvPr/>
        </p:nvGrpSpPr>
        <p:grpSpPr>
          <a:xfrm>
            <a:off x="3882515" y="2713827"/>
            <a:ext cx="3644843" cy="2897711"/>
            <a:chOff x="3882515" y="2713827"/>
            <a:chExt cx="3644843" cy="2897711"/>
          </a:xfrm>
        </p:grpSpPr>
        <p:cxnSp>
          <p:nvCxnSpPr>
            <p:cNvPr id="149" name="Straight Arrow Connector 148"/>
            <p:cNvCxnSpPr/>
            <p:nvPr/>
          </p:nvCxnSpPr>
          <p:spPr>
            <a:xfrm>
              <a:off x="3882515" y="3755080"/>
              <a:ext cx="689485" cy="2759"/>
            </a:xfrm>
            <a:prstGeom prst="straightConnector1">
              <a:avLst/>
            </a:prstGeom>
            <a:ln w="571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50" name="Group 1049"/>
            <p:cNvGrpSpPr/>
            <p:nvPr/>
          </p:nvGrpSpPr>
          <p:grpSpPr>
            <a:xfrm>
              <a:off x="4629647" y="2713827"/>
              <a:ext cx="2897711" cy="2897711"/>
              <a:chOff x="4403675" y="2731888"/>
              <a:chExt cx="2897711" cy="2897711"/>
            </a:xfrm>
          </p:grpSpPr>
          <p:grpSp>
            <p:nvGrpSpPr>
              <p:cNvPr id="1047" name="Group 1046"/>
              <p:cNvGrpSpPr/>
              <p:nvPr/>
            </p:nvGrpSpPr>
            <p:grpSpPr>
              <a:xfrm>
                <a:off x="4876495" y="3013382"/>
                <a:ext cx="2057400" cy="2242588"/>
                <a:chOff x="2457199" y="4615412"/>
                <a:chExt cx="2057400" cy="2242588"/>
              </a:xfrm>
            </p:grpSpPr>
            <p:sp>
              <p:nvSpPr>
                <p:cNvPr id="151" name="Rectangle 150"/>
                <p:cNvSpPr/>
                <p:nvPr/>
              </p:nvSpPr>
              <p:spPr>
                <a:xfrm>
                  <a:off x="2457199" y="4800600"/>
                  <a:ext cx="2057400" cy="2057400"/>
                </a:xfrm>
                <a:prstGeom prst="rect">
                  <a:avLst/>
                </a:prstGeom>
                <a:noFill/>
                <a:ln w="25400"/>
                <a:scene3d>
                  <a:camera prst="isometricTopUp"/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038" name="Straight Arrow Connector 1037"/>
                <p:cNvCxnSpPr/>
                <p:nvPr/>
              </p:nvCxnSpPr>
              <p:spPr>
                <a:xfrm flipV="1">
                  <a:off x="2798089" y="5255970"/>
                  <a:ext cx="0" cy="608991"/>
                </a:xfrm>
                <a:prstGeom prst="straightConnector1">
                  <a:avLst/>
                </a:prstGeom>
                <a:ln w="28575">
                  <a:solidFill>
                    <a:schemeClr val="accent5"/>
                  </a:solidFill>
                  <a:headEnd type="oval"/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5" name="Straight Arrow Connector 154"/>
                <p:cNvCxnSpPr/>
                <p:nvPr/>
              </p:nvCxnSpPr>
              <p:spPr>
                <a:xfrm flipV="1">
                  <a:off x="3360567" y="4615412"/>
                  <a:ext cx="0" cy="901733"/>
                </a:xfrm>
                <a:prstGeom prst="straightConnector1">
                  <a:avLst/>
                </a:prstGeom>
                <a:ln w="28575">
                  <a:solidFill>
                    <a:schemeClr val="accent5"/>
                  </a:solidFill>
                  <a:headEnd type="oval"/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7" name="Straight Arrow Connector 156"/>
                <p:cNvCxnSpPr/>
                <p:nvPr/>
              </p:nvCxnSpPr>
              <p:spPr>
                <a:xfrm flipV="1">
                  <a:off x="3485899" y="6017360"/>
                  <a:ext cx="0" cy="304497"/>
                </a:xfrm>
                <a:prstGeom prst="straightConnector1">
                  <a:avLst/>
                </a:prstGeom>
                <a:ln w="28575">
                  <a:solidFill>
                    <a:schemeClr val="accent5"/>
                  </a:solidFill>
                  <a:headEnd type="oval"/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9" name="Straight Arrow Connector 158"/>
                <p:cNvCxnSpPr/>
                <p:nvPr/>
              </p:nvCxnSpPr>
              <p:spPr>
                <a:xfrm flipH="1">
                  <a:off x="4263765" y="5830976"/>
                  <a:ext cx="3088" cy="734749"/>
                </a:xfrm>
                <a:prstGeom prst="straightConnector1">
                  <a:avLst/>
                </a:prstGeom>
                <a:ln w="28575">
                  <a:solidFill>
                    <a:schemeClr val="accent5"/>
                  </a:solidFill>
                  <a:headEnd type="oval"/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048" name="Cross 1047"/>
              <p:cNvSpPr/>
              <p:nvPr/>
            </p:nvSpPr>
            <p:spPr>
              <a:xfrm rot="2700000">
                <a:off x="4403675" y="2731888"/>
                <a:ext cx="2897711" cy="2897711"/>
              </a:xfrm>
              <a:prstGeom prst="plus">
                <a:avLst>
                  <a:gd name="adj" fmla="val 45491"/>
                </a:avLst>
              </a:prstGeom>
              <a:solidFill>
                <a:srgbClr val="FF000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283" name="Picture 28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6467" y="3275454"/>
            <a:ext cx="359067" cy="305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079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TextBox 239"/>
          <p:cNvSpPr txBox="1"/>
          <p:nvPr/>
        </p:nvSpPr>
        <p:spPr>
          <a:xfrm>
            <a:off x="4944807" y="5212648"/>
            <a:ext cx="22461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5"/>
                </a:solidFill>
                <a:latin typeface="+mj-lt"/>
              </a:rPr>
              <a:t>I</a:t>
            </a:r>
            <a:r>
              <a:rPr lang="en-US" sz="2400" dirty="0" smtClean="0">
                <a:solidFill>
                  <a:schemeClr val="accent5"/>
                </a:solidFill>
                <a:latin typeface="+mj-lt"/>
              </a:rPr>
              <a:t>solated </a:t>
            </a:r>
            <a:r>
              <a:rPr lang="en-US" sz="2400" dirty="0" err="1" smtClean="0">
                <a:solidFill>
                  <a:schemeClr val="accent5"/>
                </a:solidFill>
                <a:latin typeface="+mj-lt"/>
              </a:rPr>
              <a:t>Diracs</a:t>
            </a:r>
            <a:endParaRPr lang="en-US" sz="2400" dirty="0">
              <a:solidFill>
                <a:schemeClr val="accent5"/>
              </a:solidFill>
              <a:latin typeface="+mj-lt"/>
            </a:endParaRPr>
          </a:p>
        </p:txBody>
      </p:sp>
      <p:sp>
        <p:nvSpPr>
          <p:cNvPr id="5" name="Title 4"/>
          <p:cNvSpPr txBox="1">
            <a:spLocks/>
          </p:cNvSpPr>
          <p:nvPr/>
        </p:nvSpPr>
        <p:spPr>
          <a:xfrm>
            <a:off x="365760" y="474781"/>
            <a:ext cx="8229600" cy="8229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" sz="28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  <a:t>Challenges extending FRI to higher dimensions: </a:t>
            </a:r>
            <a:br>
              <a:rPr lang="en" sz="28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</a:br>
            <a:r>
              <a:rPr lang="en" sz="28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  <a:t>Singularities not isolated</a:t>
            </a:r>
            <a:endParaRPr lang="en-US" sz="2800" dirty="0">
              <a:latin typeface="Roboto Medium" pitchFamily="2" charset="0"/>
              <a:ea typeface="Roboto Medium" pitchFamily="2" charset="0"/>
              <a:cs typeface="Arial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308529" y="3155249"/>
            <a:ext cx="2057400" cy="2057400"/>
          </a:xfrm>
          <a:prstGeom prst="rect">
            <a:avLst/>
          </a:prstGeom>
          <a:noFill/>
          <a:ln w="25400"/>
          <a:scene3d>
            <a:camera prst="isometricTop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1761154" y="3607874"/>
            <a:ext cx="1152150" cy="115215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scene3d>
            <a:camera prst="isometricTop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761153" y="3961754"/>
            <a:ext cx="1155802" cy="222195"/>
          </a:xfrm>
          <a:prstGeom prst="rect">
            <a:avLst/>
          </a:prstGeom>
          <a:solidFill>
            <a:srgbClr val="C5C5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1837965" y="4114154"/>
            <a:ext cx="960124" cy="222195"/>
          </a:xfrm>
          <a:prstGeom prst="rect">
            <a:avLst/>
          </a:prstGeom>
          <a:solidFill>
            <a:srgbClr val="C5C5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1761154" y="3385679"/>
            <a:ext cx="1152150" cy="1152150"/>
          </a:xfrm>
          <a:prstGeom prst="ellipse">
            <a:avLst/>
          </a:prstGeom>
          <a:solidFill>
            <a:schemeClr val="tx1"/>
          </a:solidFill>
          <a:ln>
            <a:noFill/>
          </a:ln>
          <a:scene3d>
            <a:camera prst="isometricTop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7" name="Picture 12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4149" y="2780703"/>
            <a:ext cx="838178" cy="310523"/>
          </a:xfrm>
          <a:prstGeom prst="rect">
            <a:avLst/>
          </a:prstGeom>
        </p:spPr>
      </p:pic>
      <p:pic>
        <p:nvPicPr>
          <p:cNvPr id="117" name="Picture 11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689" y="4493554"/>
            <a:ext cx="118405" cy="120379"/>
          </a:xfrm>
          <a:prstGeom prst="rect">
            <a:avLst/>
          </a:prstGeom>
        </p:spPr>
      </p:pic>
      <p:pic>
        <p:nvPicPr>
          <p:cNvPr id="118" name="Picture 11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158" y="3778882"/>
            <a:ext cx="118200" cy="173360"/>
          </a:xfrm>
          <a:prstGeom prst="rect">
            <a:avLst/>
          </a:prstGeom>
        </p:spPr>
      </p:pic>
      <p:cxnSp>
        <p:nvCxnSpPr>
          <p:cNvPr id="124" name="Straight Connector 123"/>
          <p:cNvCxnSpPr/>
          <p:nvPr/>
        </p:nvCxnSpPr>
        <p:spPr>
          <a:xfrm>
            <a:off x="922976" y="4201800"/>
            <a:ext cx="725948" cy="452625"/>
          </a:xfrm>
          <a:prstGeom prst="line">
            <a:avLst/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/>
          <p:nvPr/>
        </p:nvCxnSpPr>
        <p:spPr>
          <a:xfrm flipV="1">
            <a:off x="885120" y="3778882"/>
            <a:ext cx="725948" cy="423675"/>
          </a:xfrm>
          <a:prstGeom prst="line">
            <a:avLst/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TextBox 138"/>
          <p:cNvSpPr txBox="1"/>
          <p:nvPr/>
        </p:nvSpPr>
        <p:spPr>
          <a:xfrm>
            <a:off x="998595" y="2154241"/>
            <a:ext cx="26388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1"/>
                </a:solidFill>
                <a:latin typeface="+mj-lt"/>
              </a:rPr>
              <a:t>2-D PWC function</a:t>
            </a:r>
            <a:endParaRPr lang="en-US" sz="2400" dirty="0">
              <a:solidFill>
                <a:schemeClr val="accent1"/>
              </a:solidFill>
              <a:latin typeface="+mj-lt"/>
            </a:endParaRPr>
          </a:p>
        </p:txBody>
      </p:sp>
      <p:grpSp>
        <p:nvGrpSpPr>
          <p:cNvPr id="1055" name="Group 1054"/>
          <p:cNvGrpSpPr/>
          <p:nvPr/>
        </p:nvGrpSpPr>
        <p:grpSpPr>
          <a:xfrm>
            <a:off x="3882515" y="2713827"/>
            <a:ext cx="3644843" cy="2897711"/>
            <a:chOff x="3882515" y="2713827"/>
            <a:chExt cx="3644843" cy="2897711"/>
          </a:xfrm>
        </p:grpSpPr>
        <p:cxnSp>
          <p:nvCxnSpPr>
            <p:cNvPr id="149" name="Straight Arrow Connector 148"/>
            <p:cNvCxnSpPr/>
            <p:nvPr/>
          </p:nvCxnSpPr>
          <p:spPr>
            <a:xfrm>
              <a:off x="3882515" y="3755080"/>
              <a:ext cx="689485" cy="2759"/>
            </a:xfrm>
            <a:prstGeom prst="straightConnector1">
              <a:avLst/>
            </a:prstGeom>
            <a:ln w="571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50" name="Group 1049"/>
            <p:cNvGrpSpPr/>
            <p:nvPr/>
          </p:nvGrpSpPr>
          <p:grpSpPr>
            <a:xfrm>
              <a:off x="4629647" y="2713827"/>
              <a:ext cx="2897711" cy="2897711"/>
              <a:chOff x="4403675" y="2731888"/>
              <a:chExt cx="2897711" cy="2897711"/>
            </a:xfrm>
          </p:grpSpPr>
          <p:grpSp>
            <p:nvGrpSpPr>
              <p:cNvPr id="1047" name="Group 1046"/>
              <p:cNvGrpSpPr/>
              <p:nvPr/>
            </p:nvGrpSpPr>
            <p:grpSpPr>
              <a:xfrm>
                <a:off x="4876495" y="3013382"/>
                <a:ext cx="2057400" cy="2242588"/>
                <a:chOff x="2457199" y="4615412"/>
                <a:chExt cx="2057400" cy="2242588"/>
              </a:xfrm>
            </p:grpSpPr>
            <p:sp>
              <p:nvSpPr>
                <p:cNvPr id="151" name="Rectangle 150"/>
                <p:cNvSpPr/>
                <p:nvPr/>
              </p:nvSpPr>
              <p:spPr>
                <a:xfrm>
                  <a:off x="2457199" y="4800600"/>
                  <a:ext cx="2057400" cy="2057400"/>
                </a:xfrm>
                <a:prstGeom prst="rect">
                  <a:avLst/>
                </a:prstGeom>
                <a:noFill/>
                <a:ln w="25400"/>
                <a:scene3d>
                  <a:camera prst="isometricTopUp"/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038" name="Straight Arrow Connector 1037"/>
                <p:cNvCxnSpPr/>
                <p:nvPr/>
              </p:nvCxnSpPr>
              <p:spPr>
                <a:xfrm flipV="1">
                  <a:off x="2798089" y="5255970"/>
                  <a:ext cx="0" cy="608991"/>
                </a:xfrm>
                <a:prstGeom prst="straightConnector1">
                  <a:avLst/>
                </a:prstGeom>
                <a:ln w="28575">
                  <a:solidFill>
                    <a:schemeClr val="accent5"/>
                  </a:solidFill>
                  <a:headEnd type="oval"/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5" name="Straight Arrow Connector 154"/>
                <p:cNvCxnSpPr/>
                <p:nvPr/>
              </p:nvCxnSpPr>
              <p:spPr>
                <a:xfrm flipV="1">
                  <a:off x="3360567" y="4615412"/>
                  <a:ext cx="0" cy="901733"/>
                </a:xfrm>
                <a:prstGeom prst="straightConnector1">
                  <a:avLst/>
                </a:prstGeom>
                <a:ln w="28575">
                  <a:solidFill>
                    <a:schemeClr val="accent5"/>
                  </a:solidFill>
                  <a:headEnd type="oval"/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7" name="Straight Arrow Connector 156"/>
                <p:cNvCxnSpPr/>
                <p:nvPr/>
              </p:nvCxnSpPr>
              <p:spPr>
                <a:xfrm flipV="1">
                  <a:off x="3485899" y="6017360"/>
                  <a:ext cx="0" cy="304497"/>
                </a:xfrm>
                <a:prstGeom prst="straightConnector1">
                  <a:avLst/>
                </a:prstGeom>
                <a:ln w="28575">
                  <a:solidFill>
                    <a:schemeClr val="accent5"/>
                  </a:solidFill>
                  <a:headEnd type="oval"/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9" name="Straight Arrow Connector 158"/>
                <p:cNvCxnSpPr/>
                <p:nvPr/>
              </p:nvCxnSpPr>
              <p:spPr>
                <a:xfrm flipH="1">
                  <a:off x="4263765" y="5830976"/>
                  <a:ext cx="3088" cy="734749"/>
                </a:xfrm>
                <a:prstGeom prst="straightConnector1">
                  <a:avLst/>
                </a:prstGeom>
                <a:ln w="28575">
                  <a:solidFill>
                    <a:schemeClr val="accent5"/>
                  </a:solidFill>
                  <a:headEnd type="oval"/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048" name="Cross 1047"/>
              <p:cNvSpPr/>
              <p:nvPr/>
            </p:nvSpPr>
            <p:spPr>
              <a:xfrm rot="2700000">
                <a:off x="4403675" y="2731888"/>
                <a:ext cx="2897711" cy="2897711"/>
              </a:xfrm>
              <a:prstGeom prst="plus">
                <a:avLst>
                  <a:gd name="adj" fmla="val 45491"/>
                </a:avLst>
              </a:prstGeom>
              <a:solidFill>
                <a:srgbClr val="FF000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283" name="Picture 28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6467" y="3275454"/>
            <a:ext cx="359067" cy="305048"/>
          </a:xfrm>
          <a:prstGeom prst="rect">
            <a:avLst/>
          </a:prstGeom>
        </p:spPr>
      </p:pic>
      <p:grpSp>
        <p:nvGrpSpPr>
          <p:cNvPr id="300" name="Group 299"/>
          <p:cNvGrpSpPr/>
          <p:nvPr/>
        </p:nvGrpSpPr>
        <p:grpSpPr>
          <a:xfrm>
            <a:off x="4526914" y="2080575"/>
            <a:ext cx="3978874" cy="4260619"/>
            <a:chOff x="4514599" y="1931205"/>
            <a:chExt cx="3978874" cy="4260619"/>
          </a:xfrm>
        </p:grpSpPr>
        <p:sp>
          <p:nvSpPr>
            <p:cNvPr id="301" name="Rectangle 300"/>
            <p:cNvSpPr/>
            <p:nvPr/>
          </p:nvSpPr>
          <p:spPr>
            <a:xfrm>
              <a:off x="4572000" y="2820009"/>
              <a:ext cx="3349445" cy="29232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02" name="Group 301"/>
            <p:cNvGrpSpPr/>
            <p:nvPr/>
          </p:nvGrpSpPr>
          <p:grpSpPr>
            <a:xfrm>
              <a:off x="4514599" y="1931205"/>
              <a:ext cx="3978874" cy="4260619"/>
              <a:chOff x="4514599" y="1931205"/>
              <a:chExt cx="3978874" cy="4260619"/>
            </a:xfrm>
          </p:grpSpPr>
          <p:sp>
            <p:nvSpPr>
              <p:cNvPr id="303" name="Rectangle 302"/>
              <p:cNvSpPr/>
              <p:nvPr/>
            </p:nvSpPr>
            <p:spPr>
              <a:xfrm>
                <a:off x="4861175" y="2000700"/>
                <a:ext cx="2057400" cy="2057400"/>
              </a:xfrm>
              <a:prstGeom prst="rect">
                <a:avLst/>
              </a:prstGeom>
              <a:noFill/>
              <a:ln w="25400"/>
              <a:scene3d>
                <a:camera prst="isometricTopU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4" name="Oval 303"/>
              <p:cNvSpPr/>
              <p:nvPr/>
            </p:nvSpPr>
            <p:spPr>
              <a:xfrm>
                <a:off x="5313800" y="2453325"/>
                <a:ext cx="1152150" cy="1152150"/>
              </a:xfrm>
              <a:prstGeom prst="ellipse">
                <a:avLst/>
              </a:prstGeom>
              <a:noFill/>
              <a:ln w="19050">
                <a:solidFill>
                  <a:schemeClr val="accent5"/>
                </a:solidFill>
              </a:ln>
              <a:scene3d>
                <a:camera prst="isometricTopU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05" name="Picture 304"/>
              <p:cNvPicPr>
                <a:picLocks noChangeAspect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07744" y="2420020"/>
                <a:ext cx="1165925" cy="1189513"/>
              </a:xfrm>
              <a:prstGeom prst="rect">
                <a:avLst/>
              </a:prstGeom>
            </p:spPr>
          </p:pic>
          <p:sp>
            <p:nvSpPr>
              <p:cNvPr id="306" name="Rectangle 305"/>
              <p:cNvSpPr/>
              <p:nvPr/>
            </p:nvSpPr>
            <p:spPr>
              <a:xfrm>
                <a:off x="4862006" y="4134424"/>
                <a:ext cx="2057400" cy="2057400"/>
              </a:xfrm>
              <a:prstGeom prst="rect">
                <a:avLst/>
              </a:prstGeom>
              <a:noFill/>
              <a:ln w="25400"/>
              <a:scene3d>
                <a:camera prst="isometricTopU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7" name="Oval 306"/>
              <p:cNvSpPr/>
              <p:nvPr/>
            </p:nvSpPr>
            <p:spPr>
              <a:xfrm>
                <a:off x="5314631" y="4587049"/>
                <a:ext cx="1152150" cy="1152150"/>
              </a:xfrm>
              <a:prstGeom prst="ellipse">
                <a:avLst/>
              </a:prstGeom>
              <a:noFill/>
              <a:ln w="19050">
                <a:solidFill>
                  <a:schemeClr val="accent5"/>
                </a:solidFill>
              </a:ln>
              <a:scene3d>
                <a:camera prst="isometricTopU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08" name="Picture 307"/>
              <p:cNvPicPr>
                <a:picLocks noChangeAspect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5308575" y="4553744"/>
                <a:ext cx="1165925" cy="1189513"/>
              </a:xfrm>
              <a:prstGeom prst="rect">
                <a:avLst/>
              </a:prstGeom>
            </p:spPr>
          </p:pic>
          <p:pic>
            <p:nvPicPr>
              <p:cNvPr id="309" name="Picture 308"/>
              <p:cNvPicPr>
                <a:picLocks noChangeAspect="1"/>
              </p:cNvPicPr>
              <p:nvPr>
                <p:custDataLst>
                  <p:tags r:id="rId5"/>
                </p:custDataLst>
              </p:nvPr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14599" y="1931205"/>
                <a:ext cx="517208" cy="328613"/>
              </a:xfrm>
              <a:prstGeom prst="rect">
                <a:avLst/>
              </a:prstGeom>
            </p:spPr>
          </p:pic>
          <p:pic>
            <p:nvPicPr>
              <p:cNvPr id="310" name="Picture 309"/>
              <p:cNvPicPr>
                <a:picLocks noChangeAspect="1"/>
              </p:cNvPicPr>
              <p:nvPr>
                <p:custDataLst>
                  <p:tags r:id="rId6"/>
                </p:custDataLst>
              </p:nvPr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51682" y="4281918"/>
                <a:ext cx="520065" cy="382905"/>
              </a:xfrm>
              <a:prstGeom prst="rect">
                <a:avLst/>
              </a:prstGeom>
            </p:spPr>
          </p:pic>
          <p:cxnSp>
            <p:nvCxnSpPr>
              <p:cNvPr id="311" name="Straight Arrow Connector 310"/>
              <p:cNvCxnSpPr/>
              <p:nvPr/>
            </p:nvCxnSpPr>
            <p:spPr>
              <a:xfrm flipH="1">
                <a:off x="6429357" y="4310784"/>
                <a:ext cx="490049" cy="304628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2" name="TextBox 311"/>
              <p:cNvSpPr txBox="1"/>
              <p:nvPr/>
            </p:nvSpPr>
            <p:spPr>
              <a:xfrm>
                <a:off x="5889875" y="3849119"/>
                <a:ext cx="260359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err="1" smtClean="0">
                    <a:solidFill>
                      <a:schemeClr val="accent5"/>
                    </a:solidFill>
                    <a:latin typeface="+mj-lt"/>
                  </a:rPr>
                  <a:t>Diracs</a:t>
                </a:r>
                <a:r>
                  <a:rPr lang="en-US" sz="2400" dirty="0">
                    <a:solidFill>
                      <a:schemeClr val="accent5"/>
                    </a:solidFill>
                    <a:latin typeface="+mj-lt"/>
                  </a:rPr>
                  <a:t> </a:t>
                </a:r>
                <a:r>
                  <a:rPr lang="en-US" sz="2400" dirty="0" smtClean="0">
                    <a:solidFill>
                      <a:schemeClr val="accent5"/>
                    </a:solidFill>
                    <a:latin typeface="+mj-lt"/>
                  </a:rPr>
                  <a:t>on a Curve</a:t>
                </a:r>
                <a:endParaRPr lang="en-US" sz="2400" dirty="0">
                  <a:solidFill>
                    <a:schemeClr val="accent5"/>
                  </a:solidFill>
                  <a:latin typeface="+mj-lt"/>
                </a:endParaRPr>
              </a:p>
            </p:txBody>
          </p:sp>
          <p:cxnSp>
            <p:nvCxnSpPr>
              <p:cNvPr id="313" name="Straight Arrow Connector 312"/>
              <p:cNvCxnSpPr/>
              <p:nvPr/>
            </p:nvCxnSpPr>
            <p:spPr>
              <a:xfrm flipH="1" flipV="1">
                <a:off x="6400745" y="3550277"/>
                <a:ext cx="490050" cy="374570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85933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blue}{RGB}{22,36,110}&#10;\begin{document}&#10;\boldmath&#10;\textcolor{darkteal}{&#10;\[&#10;\mathsf{\ldots \infty}&#10;\]&#10;}&#10;\end{document}"/>
  <p:tag name="IGUANATEXSIZE" val="18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mathsf{\ast}&#10;\]&#10;}&#10;\end{document}"/>
  <p:tag name="IGUANATEXSIZE" val="32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begin{align*}&#10;\mathsf{\langle \partial_j 1_{\Omega},\varphi \rangle} &#10;&amp; = \mathsf{- \langle 1_{\Omega},\partial_j \varphi \rangle}\\&#10;&amp; = -\mathsf{\int_\Omega \partial_j\varphi\, dx}\\&#10;&amp; = -\mathsf{\oint_{\partial\Omega} \varphi\,  n_j \, d\sigma}&#10;\end{align*}&#10;}&#10;\end{document}"/>
  <p:tag name="IGUANATEXSIZE" val="28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mathsf{&#10;n&#10;}&#10;\]&#10;}&#10;\end{document}"/>
  <p:tag name="IGUANATEXSIZE" val="28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black}{&#10;\[&#10;\mathsf{\Omega}&#10;\]&#10;}&#10;\end{document}"/>
  <p:tag name="IGUANATEXSIZE" val="24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black}{&#10;\[&#10;\mathsf{\partial\Omega}&#10;\]&#10;}&#10;\end{document}"/>
  <p:tag name="IGUANATEXSIZE" val="24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$&#10;\mathsf{f = \sum_i a_i\cdot 1_{\Omega_i} \implies \mathsf{\partial f} = \sum_i a_i \cdot \partial 1_{\Omega_i}}&#10;$&#10;}&#10;\end{document}"/>
  <p:tag name="IGUANATEXSIZE" val="28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begin{align*}&#10;\mathsf{\langle \mu\cdot \partial_j 1_{\Omega},\varphi \rangle} = \mathsf{\langle \partial_j 1_{\Omega},\mu\ \varphi \rangle}  =  -\mathsf{\oint_{\partial\Omega} \mu\ \varphi\,  n_j \, d\sigma} \mathsf{ = 0}&#10;\end{align*}&#10;}&#10;\end{document}"/>
  <p:tag name="IGUANATEXSIZE" val="28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begin{align*}&#10;\mathsf{\implies \mu \cdot \partial_j 1_\Omega = 0}&#10;\end{align*}&#10;}&#10;\end{document}"/>
  <p:tag name="IGUANATEXSIZE" val="28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mathsf{&#10;~~\mu = 0~~on~\partial\Omega}&#10;\]&#10;}&#10;\end{document}"/>
  <p:tag name="IGUANATEXSIZE" val="28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red}{RGB}{160,0,0}&#10;\definecolor{darkblue}{RGB}{0,0,150}&#10;&#10;\begin{document}&#10;\boldmath&#10;\textcolor{darkteal}{&#10;\[&#10;\mathsf{\sum_{k\in \textcolor{darkblue}{2\Lambda}} \textcolor{darkblue}{\widehat{\mu^2}[k]} \widehat{\partial^2 f}[\ell - k] = 0,~~\forall \ell\in\mathbb{Z}^n}&#10;\]&#10;}&#10;\end{document}"/>
  <p:tag name="IGUANATEXSIZE" val="32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mathsf{E \subseteq \{\mu = 0\} }&#10;\]&#10;}&#10;\end{document}"/>
  <p:tag name="IGUANATEXSIZE" val="28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mathsf{=0}&#10;\]&#10;}&#10;\end{document}"/>
  <p:tag name="IGUANATEXSIZE" val="24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mathsf{\mu}&#10;\]&#10;}&#10;\end{document}"/>
  <p:tag name="IGUANATEXSIZE" val="28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mathsf{\Lambda}&#10;\]&#10;}&#10;\end{document}"/>
  <p:tag name="IGUANATEXSIZE" val="28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red}{RGB}{200,0,0}&#10;\definecolor{darkblue}{RGB}{0,0,150}&#10;\begin{document}&#10;\boldmath&#10;\textcolor{darkblue}{&#10;\[&#10;\mathsf{2\Lambda}&#10;\]&#10;}&#10;\end{document}"/>
  <p:tag name="IGUANATEXSIZE" val="28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red}{RGB}{200,0,0}&#10;\begin{document}&#10;\boldmath&#10;\textcolor{darkred}{&#10;\[&#10;\mathsf{\Lambda}&#10;\]&#10;}&#10;\end{document}"/>
  <p:tag name="IGUANATEXSIZE" val="28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blue}{RGB}{0,0,150}&#10;\begin{document}&#10;\boldmath&#10;\textcolor{darkteal}{&#10;\[&#10;\mathsf{\subseteq \mathbb{Z}^n}&#10;\]&#10;}&#10;\end{document}"/>
  <p:tag name="IGUANATEXSIZE" val="28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red}{RGB}{160,0,0}&#10;\begin{document}&#10;\boldmath&#10;\textcolor{darkred}{&#10;\[&#10;\mathsf{&#10;\mathcal{F}&#10;}&#10;\]&#10;}&#10;\end{document}"/>
  <p:tag name="IGUANATEXSIZE" val="40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blue}{RGB}{0,0,150}&#10;\begin{document}&#10;\boldmath&#10;\textcolor{darkteal}{&#10;\begin{gather*}&#10;\mathsf{&#10;\textcolor{darkblue}{\widehat{\mu^2} = \widehat{\mu}\ast\widehat{\mu}}}&#10;\end{gather*}&#10;}&#10;\end{document}"/>
  <p:tag name="IGUANATEXSIZE" val="28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blue}{RGB}{22,36,110}&#10;\begin{document}&#10;\boldmath&#10;\textcolor{darkteal}{&#10;\[&#10;\mathsf{x}&#10;\]&#10;}&#10;\end{document}"/>
  <p:tag name="IGUANATEXSIZE" val="20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blue}{RGB}{22,36,110}&#10;\begin{document}&#10;\boldmath&#10;\textcolor{darkteal}{&#10;\[&#10;\mathsf{y}&#10;\]&#10;}&#10;\end{document}"/>
  <p:tag name="IGUANATEXSIZE" val="20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blue}{RGB}{22,36,110}&#10;\begin{document}&#10;\boldmath&#10;\textcolor{darkteal}{&#10;\[&#10;\mathsf{z}&#10;\]&#10;}&#10;\end{document}"/>
  <p:tag name="IGUANATEXSIZE" val="2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mathsf{\cdot}&#10;\]&#10;}&#10;\end{document}"/>
  <p:tag name="IGUANATEXSIZE" val="32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mathsf{E \subseteq \{\mu = 0\} }&#10;\]&#10;}&#10;\end{document}"/>
  <p:tag name="IGUANATEXSIZE" val="28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mathsf{\mu}&#10;\]&#10;}&#10;\end{document}"/>
  <p:tag name="IGUANATEXSIZE" val="28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mathsf{\Lambda}&#10;\]&#10;}&#10;\end{document}"/>
  <p:tag name="IGUANATEXSIZE" val="28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$&#10;\mathsf{f = g \cdot 1_{\Omega},~~g~linear}&#10;$&#10;}&#10;\end{document}"/>
  <p:tag name="IGUANATEXSIZE" val="28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$&#10;\mathsf{\partial^2 f = \partial^2 g \cdot 1_\Omega  + 2 \partial g \cdot \partial 1_\Omega + g \cdot \partial^2 1_\Omega }&#10;$&#10;}&#10;\end{document}"/>
  <p:tag name="IGUANATEXSIZE" val="28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red}{RGB}{160,0,0}&#10;\begin{document}&#10;\boldmath&#10;\textcolor{darkred}{&#10;\[&#10;\mathsf{\mu^2}&#10;\]&#10;}&#10;\end{document}"/>
  <p:tag name="IGUANATEXSIZE" val="28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red}{RGB}{160,0,0}&#10;\definecolor{darkblue}{RGB}{0,0,150}&#10;&#10;\begin{document}&#10;\boldmath&#10;\textcolor{darkteal}{&#10;\[&#10;\mathsf{\sum_{k\in \textcolor{darkblue}{2\Lambda}} \textcolor{darkblue}{\widehat{\mu^2}[k]} \widehat{\partial^2 f}[\ell - k] = 0,~~\forall \ell\in\mathbb{Z}^n}&#10;\]&#10;}&#10;\end{document}"/>
  <p:tag name="IGUANATEXSIZE" val="32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blue}{RGB}{0,0,150}&#10;\begin{document}&#10;\boldmath&#10;\textcolor{darkteal}{&#10;\begin{gather*}&#10;\mathsf{&#10;f(x) = \sum_{i=1}^N g_i(x)\cdot 1_{\Omega_i}(x)}\\&#10;\mathsf{\text{s.t.}\quad \textcolor{darkblue}{D g_i = 0} \text{ in }\Omega_i }&#10;\end{gather*}&#10;}&#10;\end{document}"/>
  <p:tag name="IGUANATEXSIZE" val="28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blue}{RGB}{22,36,110}&#10;\begin{document}&#10;\boldmath&#10;\textcolor{darkteal}{&#10;\[&#10;\mathsf{x}&#10;\]&#10;}&#10;\end{document}"/>
  <p:tag name="IGUANATEXSIZE" val="20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blue}{RGB}{22,36,110}&#10;\begin{document}&#10;\boldmath&#10;\textcolor{darkteal}{&#10;\[&#10;\mathsf{y}&#10;\]&#10;}&#10;\end{document}"/>
  <p:tag name="IGUANATEXSIZE" val="2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mathsf{=0}&#10;\]&#10;}&#10;\end{document}"/>
  <p:tag name="IGUANATEXSIZE" val="24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blue}{RGB}{22,36,110}&#10;\begin{document}&#10;\boldmath&#10;\textcolor{darkteal}{&#10;\[&#10;\mathsf{z}&#10;\]&#10;}&#10;\end{document}"/>
  <p:tag name="IGUANATEXSIZE" val="20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white}{&#10;\[&#10;\mathsf{f(x)}&#10;\]&#10;}&#10;\end{document}"/>
  <p:tag name="IGUANATEXSIZE" val="24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black}{&#10;\[&#10;\mathsf{g_1(x)}&#10;\]&#10;}&#10;\end{document}"/>
  <p:tag name="IGUANATEXSIZE" val="24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black}{&#10;\[&#10;\mathsf{g_2(x)}&#10;\]&#10;}&#10;\end{document}"/>
  <p:tag name="IGUANATEXSIZE" val="24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white}{&#10;\[&#10;\mathsf{\Omega_1}&#10;\]&#10;}&#10;\end{document}"/>
  <p:tag name="IGUANATEXSIZE" val="24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white}{&#10;\[&#10;\mathsf{\Omega_2}&#10;\]&#10;}&#10;\end{document}"/>
  <p:tag name="IGUANATEXSIZE" val="24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begin{align*}&#10;\mathsf{D} &amp; = \mathsf{\nabla}\\&#10;\mathsf{D} &amp; = \mathsf{\partial_x + j \partial_y}\\&#10;\mathsf{D} &amp; = \mathsf{\Delta}\\&#10;\mathsf{D} &amp; = \mathsf{\{\partial_{xx},\partial_{xy},\partial_{yy}\}}\\&#10;\mathsf{D} &amp; = \mathsf{\{\partial^\alpha\}_{|\alpha|=n}}\\&#10;\end{align*}&#10;}&#10;\end{document}"/>
  <p:tag name="IGUANATEXSIZE" val="29.5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blue}{RGB}{0,0,150}&#10;\begin{document}&#10;\boldmath&#10;\textcolor{darkteal}{&#10;\begin{gather*}&#10;\mathsf{&#10;f(x) = \sum_{i=1}^N g_i(x)\cdot 1_{\Omega_i}(x)}\\&#10;\mathsf{\text{s.t.}\quad {D g_i = 0} \text{ in }\Omega_i }&#10;\end{gather*}&#10;}&#10;\end{document}"/>
  <p:tag name="IGUANATEXSIZE" val="28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blue}{RGB}{22,36,110}&#10;\begin{document}&#10;\boldmath&#10;\textcolor{darkteal}{&#10;\[&#10;\mathsf{x}&#10;\]&#10;}&#10;\end{document}"/>
  <p:tag name="IGUANATEXSIZE" val="20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blue}{RGB}{22,36,110}&#10;\begin{document}&#10;\boldmath&#10;\textcolor{darkteal}{&#10;\[&#10;\mathsf{y}&#10;\]&#10;}&#10;\end{document}"/>
  <p:tag name="IGUANATEXSIZE" val="2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blue}{RGB}{22,36,110}&#10;\definecolor{lightblue}{RGB}{0,112,192}&#10;\begin{document}&#10;\boldmath&#10;\textcolor{darkteal}{&#10;$&#10;\mathsf{\sum_k \textcolor{lightblue}{y_{\ell-k}}\textcolor{red}{c_k} = 0}&#10;$&#10;}&#10;\end{document}"/>
  <p:tag name="IGUANATEXSIZE" val="36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blue}{RGB}{22,36,110}&#10;\begin{document}&#10;\boldmath&#10;\textcolor{darkteal}{&#10;\[&#10;\mathsf{z}&#10;\]&#10;}&#10;\end{document}"/>
  <p:tag name="IGUANATEXSIZE" val="20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white}{&#10;\[&#10;\mathsf{f(x)}&#10;\]&#10;}&#10;\end{document}"/>
  <p:tag name="IGUANATEXSIZE" val="24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black}{&#10;\[&#10;\mathsf{g_1(x)}&#10;\]&#10;}&#10;\end{document}"/>
  <p:tag name="IGUANATEXSIZE" val="24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black}{&#10;\[&#10;\mathsf{g_2(x)}&#10;\]&#10;}&#10;\end{document}"/>
  <p:tag name="IGUANATEXSIZE" val="24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white}{&#10;\[&#10;\mathsf{\Omega_1}&#10;\]&#10;}&#10;\end{document}"/>
  <p:tag name="IGUANATEXSIZE" val="24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white}{&#10;\[&#10;\mathsf{\Omega_2}&#10;\]&#10;}&#10;\end{document}"/>
  <p:tag name="IGUANATEXSIZE" val="24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blue}{RGB}{0,0,150}&#10;\begin{document}&#10;\boldmath&#10;\textcolor{darkteal}{&#10;\[&#10;\mathsf{\sum_{k\in \textcolor{darkblue}{n\Lambda}} \textcolor{darkblue}{\widehat{\mu^n}[k]} \widehat{D f}[\ell - k] = 0,~~\forall \ell\in\mathbb{Z}^n}&#10;\]&#10;}&#10;\end{document}"/>
  <p:tag name="IGUANATEXSIZE" val="32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mathsf{E \subseteq \{\mu = 0\} }&#10;\]&#10;}&#10;\end{document}"/>
  <p:tag name="IGUANATEXSIZE" val="28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mathsf{\mu}&#10;\]&#10;}&#10;\end{document}"/>
  <p:tag name="IGUANATEXSIZE" val="28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mathsf{\Lambda}&#10;\]&#10;}&#10;\end{document}"/>
  <p:tag name="IGUANATEXSIZE" val="28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mathsf{\partial}&#10;\]&#10;}&#10;\end{document}"/>
  <p:tag name="IGUANATEXSIZE" val="24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mathsf{T = VDV^{H}}&#10;\]&#10;}&#10;\end{document}"/>
  <p:tag name="IGUANATEXSIZE" val="28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red}{RGB}{160,0,0}&#10;\begin{document}&#10;\boldmath&#10;\textcolor{darkteal}{&#10;\[&#10;\mathsf{&#10;y[k] = \oint_{\textcolor{darkred}{\partial\Omega}} e^{j2\pi k\cdot x} n\,ds&#10;}&#10;\]&#10;}&#10;\end{document}"/>
  <p:tag name="IGUANATEXSIZE" val="28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red}{RGB}{160,0,0}&#10;\begin{document}&#10;\boldmath&#10;\textcolor{darkteal}{&#10;\[&#10;\mathsf{&#10;y[k] = \sum_i a_i e^{j2\pi k\cdot \textcolor{darkred}{x_i}}&#10;}&#10;\]&#10;}&#10;\end{document}"/>
  <p:tag name="IGUANATEXSIZE" val="28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red}{RGB}{160,0,0}&#10;\begin{document}&#10;\boldmath&#10;\textcolor{darkteal}{&#10;\[&#10;\mathsf{&#10;\mathcal{F}&#10;}&#10;\]&#10;}&#10;\end{document}"/>
  <p:tag name="IGUANATEXSIZE" val="40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red}{RGB}{160,0,0}&#10;\begin{document}&#10;\boldmath&#10;\textcolor{darkteal}{&#10;\[&#10;\mathsf{&#10;\mathcal{F}&#10;}&#10;\]&#10;}&#10;\end{document}"/>
  <p:tag name="IGUANATEXSIZE" val="40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mathsf{&#10;\mu_0&#10;}&#10;\]&#10;}&#10;\end{document}"/>
  <p:tag name="IGUANATEXSIZE" val="28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mathsf{&#10;C = \{\mu=0\}&#10;}&#10;\]&#10;}&#10;\end{document}"/>
  <p:tag name="IGUANATEXSIZE" val="28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mathsf{&#10;deg(\mu_0) \leq deg(\mu)&#10;}&#10;\]&#10;}&#10;\end{document}"/>
  <p:tag name="IGUANATEXSIZE" val="28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mathsf{&#10;\mu = \gamma \cdot \mu_0&#10;}&#10;\]&#10;}&#10;\end{document}"/>
  <p:tag name="IGUANATEXSIZE" val="28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mathsf{&#10;deg(\mu) = (K,L)&#10;}&#10;\]&#10;}&#10;\end{document}"/>
  <p:tag name="IGUANATEXSIZE" val="28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mathsf{f(x)}&#10;\]&#10;}&#10;\end{document}"/>
  <p:tag name="IGUANATEXSIZE" val="18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mathsf{&#10;\mu&#10;}&#10;\]&#10;}&#10;\end{document}"/>
  <p:tag name="IGUANATEXSIZE" val="28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red}{RGB}{160,0,0}&#10;\begin{document}&#10;\boldmath&#10;\textcolor{darkred}{&#10;\[&#10;\mathsf{&#10;\mathcal{F}&#10;}&#10;\]&#10;}&#10;\end{document}"/>
  <p:tag name="IGUANATEXSIZE" val="40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red}{RGB}{160,0,0}&#10;\begin{document}&#10;\boldmath&#10;\textcolor{darkteal}{&#10;\[&#10;\mathsf{&#10;K&#10;}&#10;\]&#10;}&#10;\end{document}"/>
  <p:tag name="IGUANATEXSIZE" val="40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red}{RGB}{160,0,0}&#10;\begin{document}&#10;\boldmath&#10;\textcolor{darkteal}{&#10;\[&#10;\mathsf{&#10;L&#10;}&#10;\]&#10;}&#10;\end{document}"/>
  <p:tag name="IGUANATEXSIZE" val="40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blue}{RGB}{22,36,110}&#10;\begin{document}&#10;\boldmath&#10;\textcolor{darkteal}{&#10;\[&#10;\mathsf{x}&#10;\]&#10;}&#10;\end{document}"/>
  <p:tag name="IGUANATEXSIZE" val="20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blue}{RGB}{22,36,110}&#10;\begin{document}&#10;\boldmath&#10;\textcolor{darkteal}{&#10;\[&#10;\mathsf{y}&#10;\]&#10;}&#10;\end{document}"/>
  <p:tag name="IGUANATEXSIZE" val="20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blue}{RGB}{22,36,110}&#10;\begin{document}&#10;\boldmath&#10;\textcolor{darkteal}{&#10;\[&#10;\mathsf{z}&#10;\]&#10;}&#10;\end{document}"/>
  <p:tag name="IGUANATEXSIZE" val="20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mathsf{\mathbb{R}^2}&#10;\]&#10;}&#10;\end{document}"/>
  <p:tag name="IGUANATEXSIZE" val="28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mathsf{\mathbb{T}^2}&#10;\]&#10;}&#10;\end{document}"/>
  <p:tag name="IGUANATEXSIZE" val="28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blue}{RGB}{0,0,150}&#10;\begin{document}&#10;\boldmath&#10;\textcolor{darkteal}{&#10;\begin{gather*}&#10;\mathsf{\mu(z,w) = 0};\\ \mathsf{|z|=|w|=1}&#10;\end{gather*}&#10;}&#10;\end{document}"/>
  <p:tag name="IGUANATEXSIZE" val="28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0,112,192}&#10;\begin{document}&#10;\boldmath&#10;\textcolor{darkteal}{&#10;\[&#10;\mathsf{\widehat{f}[k]}&#10;\]&#10;}&#10;\end{document}"/>
  <p:tag name="IGUANATEXSIZE" val="24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blue}{RGB}{0,0,150}&#10;\begin{document}&#10;\boldmath&#10;\textcolor{darkteal}{&#10;\begin{gather*}&#10;\mathsf{p(t,s) = 0;} \\ \mathsf{t,s\in\mathbb{R}^2}&#10;\end{gather*}&#10;}&#10;\end{document}"/>
  <p:tag name="IGUANATEXSIZE" val="28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mathsf{E = \{\mu = 0\} }&#10;\]&#10;}&#10;\end{document}"/>
  <p:tag name="IGUANATEXSIZE" val="28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mathsf{\mu}&#10;\]&#10;}&#10;\end{document}"/>
  <p:tag name="IGUANATEXSIZE" val="28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mathsf{c = \widehat{\mu}}&#10;\]&#10;}&#10;\end{document}"/>
  <p:tag name="IGUANATEXSIZE" val="28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blue}{RGB}{0,0,150}&#10;\begin{document}&#10;\boldmath&#10;\textcolor{darkteal}{&#10;\[&#10;\mathsf{\sum_{k\in\Lambda} c[k] \widehat{\nabla f}[\ell-k] = 0~for~all~\ell\in \textcolor{darkblue}{2\Lambda}}&#10;\]&#10;}&#10;\end{document}"/>
  <p:tag name="IGUANATEXSIZE" val="28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mathsf{\widehat{f}}&#10;\]&#10;}&#10;\end{document}"/>
  <p:tag name="IGUANATEXSIZE" val="28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red}{RGB}{200,0,0}&#10;\definecolor{darkblue}{RGB}{0,0,150}&#10;\begin{document}&#10;\boldmath&#10;\textcolor{darkblue}{&#10;\[&#10;\mathsf{2\Lambda}&#10;\]&#10;}&#10;\end{document}"/>
  <p:tag name="IGUANATEXSIZE" val="28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red}{RGB}{200,0,0}&#10;\definecolor{darkblue}{RGB}{0,150,0}&#10;\begin{document}&#10;\boldmath&#10;\textcolor{darkblue}{&#10;\[&#10;\mathsf{3\Lambda}&#10;\]&#10;}&#10;\end{document}"/>
  <p:tag name="IGUANATEXSIZE" val="28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red}{RGB}{200,0,0}&#10;\begin{document}&#10;\boldmath&#10;\textcolor{darkred}{&#10;\[&#10;\mathsf{\Lambda}&#10;\]&#10;}&#10;\end{document}"/>
  <p:tag name="IGUANATEXSIZE" val="28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blue}{RGB}{0,0,150}&#10;\begin{document}&#10;\boldmath&#10;\textcolor{darkteal}{&#10;\[&#10;\mathsf{\subseteq \mathbb{Z}^2}&#10;\]&#10;}&#10;\end{document}"/>
  <p:tag name="IGUANATEXSIZE" val="28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mathsf{\ast}&#10;\]&#10;}&#10;\end{document}"/>
  <p:tag name="IGUANATEXSIZE" val="32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red}{RGB}{200,0,0}&#10;\definecolor{darkblue}{RGB}{0,150,0}&#10;\begin{document}&#10;\boldmath&#10;\textcolor{darkblue}{&#10;\[&#10;\mathsf{3\Lambda}&#10;\]&#10;}&#10;\end{document}"/>
  <p:tag name="IGUANATEXSIZE" val="28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red}{RGB}{160,0,0}&#10;\begin{document}&#10;\boldmath&#10;\textcolor{darkred}{&#10;\[&#10;\mathsf{&#10;\mathcal{F}&#10;}&#10;\]&#10;}&#10;\end{document}"/>
  <p:tag name="IGUANATEXSIZE" val="40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red}{RGB}{200,0,0}&#10;\begin{document}&#10;\boldmath&#10;\textcolor{darkred}{&#10;\[&#10;\mathsf{\Lambda}&#10;\]&#10;}&#10;\end{document}"/>
  <p:tag name="IGUANATEXSIZE" val="32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blue}{RGB}{22,36,110}&#10;\begin{document}&#10;\boldmath&#10;\textcolor{darkteal}{&#10;\[&#10;\mathsf{x}&#10;\]&#10;}&#10;\end{document}"/>
  <p:tag name="IGUANATEXSIZE" val="20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blue}{RGB}{22,36,110}&#10;\begin{document}&#10;\boldmath&#10;\textcolor{darkteal}{&#10;\[&#10;\mathsf{y}&#10;\]&#10;}&#10;\end{document}"/>
  <p:tag name="IGUANATEXSIZE" val="20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blue}{RGB}{22,36,110}&#10;\begin{document}&#10;\boldmath&#10;\textcolor{darkteal}{&#10;\[&#10;\mathsf{z}&#10;\]&#10;}&#10;\end{document}"/>
  <p:tag name="IGUANATEXSIZE" val="20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blue}{RGB}{0,0,150}&#10;\begin{document}&#10;\boldmath&#10;\textcolor{darkteal}{&#10;\[&#10;\mathsf{\int_{\{\mu = 0\}}\!\!\!\!\textcolor{darkblue}{\eta}\, (\varphi\cdot n)\,ds = 0~~\forall \varphi:~supp(\widehat{\varphi}) \in {2\Lambda}}&#10;\]&#10;}&#10;\end{document}"/>
  <p:tag name="IGUANATEXSIZE" val="28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eta&#10;\]&#10;}&#10;\end{document}"/>
  <p:tag name="IGUANATEXSIZE" val="28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{\mu = 0\}&#10;\]&#10;}&#10;\end{document}"/>
  <p:tag name="IGUANATEXSIZE" val="28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blue}{RGB}{0,0,150}&#10;&#10;\begin{document}&#10;\boldmath&#10;\textcolor{darkteal}{&#10;\[&#10;\mathsf{\sum_{k\in\Lambda} \textcolor{darkblue}{d[k]} \widehat{\nabla f}[\ell-k] = 0~~\forall\ell\in 2\Lambda}&#10;\]&#10;}&#10;\end{document}"/>
  <p:tag name="IGUANATEXSIZE" val="28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mathsf{=0}&#10;\]&#10;}&#10;\end{document}"/>
  <p:tag name="IGUANATEXSIZE" val="24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blue}{RGB}{0,0,150}&#10;&#10;\begin{document}&#10;\boldmath&#10;\textcolor{darkblue}{&#10;\[&#10;\mathsf{d[k]}&#10;\]&#10;}&#10;\end{document}"/>
  <p:tag name="IGUANATEXSIZE" val="28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eta = \mu&#10;\]&#10;}&#10;\end{document}"/>
  <p:tag name="IGUANATEXSIZE" val="28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mathsf{&#10;\mu&#10;}&#10;\]&#10;}&#10;\end{document}"/>
  <p:tag name="IGUANATEXSIZE" val="28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blue}{RGB}{0,0,150}&#10;&#10;\begin{document}&#10;\boldmath&#10;\textcolor{darkblue}{&#10;\[&#10;\mathsf{d[k] \leftrightarrow \eta(x)}&#10;\]&#10;}&#10;\end{document}"/>
  <p:tag name="IGUANATEXSIZE" val="28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amssymb}&#10;\usepackage{color}&#10;\pagestyle{empty}&#10;\definecolor{darkteal}{RGB}{33,56,58}&#10;\definecolor{darkgreen}{RGB}{0,150,0}&#10;\begin{document}&#10;\boldmath&#10;\textcolor{darkgreen}{&#10;\[&#10;\mathsf{\checkmark}&#10;\]&#10;}&#10;\end{document}"/>
  <p:tag name="IGUANATEXSIZE" val="28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{\mu = 0\}&#10;\]&#10;}&#10;\end{document}"/>
  <p:tag name="IGUANATEXSIZE" val="24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{\mu = 0\}&#10;\]&#10;}&#10;\end{document}"/>
  <p:tag name="IGUANATEXSIZE" val="24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red}{RGB}{200,0,0}&#10;\begin{document}&#10;\boldmath&#10;\textcolor{darkred}{&#10;\[&#10;\mathsf{\Lambda}&#10;\]&#10;}&#10;\end{document}"/>
  <p:tag name="IGUANATEXSIZE" val="28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red}{RGB}{200,0,0}&#10;\definecolor{darkblue}{RGB}{0,150,0}&#10;\begin{document}&#10;\boldmath&#10;\textcolor{darkblue}{&#10;\[&#10;\mathsf{3\Lambda}&#10;\]&#10;}&#10;\end{document}"/>
  <p:tag name="IGUANATEXSIZE" val="45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red}{RGB}{200,0,0}&#10;\definecolor{darkblue}{RGB}{0,0,150}&#10;\begin{document}&#10;\boldmath&#10;\textcolor{darkblue}{&#10;\[&#10;\mathsf{1.7\Lambda}&#10;\]&#10;}&#10;\end{document}"/>
  <p:tag name="IGUANATEXSIZE" val="2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red}{RGB}{200,0,0}&#10;\begin{document}&#10;\boldmath&#10;\textcolor{darkteal}{&#10;\[&#10;\mathsf{\neq}&#10;\]&#10;}&#10;\end{document}"/>
  <p:tag name="IGUANATEXSIZE" val="32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mathsf{\cdot}&#10;\]&#10;}&#10;\end{document}"/>
  <p:tag name="IGUANATEXSIZE" val="32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red}{RGB}{200,0,0}&#10;\begin{document}&#10;\boldmath&#10;\textcolor{darkred}{&#10;\[&#10;\mathsf{\Lambda}&#10;\]&#10;}&#10;\end{document}"/>
  <p:tag name="IGUANATEXSIZE" val="28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mathsf{E = \{\mu = 0\} }&#10;\]&#10;}&#10;\end{document}"/>
  <p:tag name="IGUANATEXSIZE" val="28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mathsf{\mu}&#10;\]&#10;}&#10;\end{document}"/>
  <p:tag name="IGUANATEXSIZE" val="28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mathsf{\Lambda}&#10;\]&#10;}&#10;\end{document}"/>
  <p:tag name="IGUANATEXSIZE" val="28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mathsf{g=f}&#10;\]&#10;}&#10;\end{document}"/>
  <p:tag name="IGUANATEXSIZE" val="28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mathsf{\mu\cdot \nabla g = 0~~\text{s.t.}~~\widehat{f}[k] = \widehat{g}[k], k\in \Gamma}&#10;\]&#10;}&#10;\end{document}"/>
  <p:tag name="IGUANATEXSIZE" val="28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green}{RGB}{0,150,0}&#10;\begin{document}&#10;\boldmath&#10;\textcolor{darkteal}{&#10;\[&#10;\mathsf{\Gamma \supseteq \textcolor{darkgreen}{3\Lambda}}&#10;\]&#10;}&#10;\end{document}"/>
  <p:tag name="IGUANATEXSIZE" val="28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mathsf{E = \{\mu = 0\} }&#10;\]&#10;}&#10;\end{document}"/>
  <p:tag name="IGUANATEXSIZE" val="28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mathsf{\mu}&#10;\]&#10;}&#10;\end{document}"/>
  <p:tag name="IGUANATEXSIZE" val="28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mathsf{\Lambda}&#10;\]&#10;}&#10;\end{document}"/>
  <p:tag name="IGUANATEXSIZE" val="28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mathsf{=0}&#10;\]&#10;}&#10;\end{document}"/>
  <p:tag name="IGUANATEXSIZE" val="24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mathsf{g=f}&#10;\]&#10;}&#10;\end{document}"/>
  <p:tag name="IGUANATEXSIZE" val="28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mathsf{\mu\cdot \nabla g = 0~~\text{s.t.}~~\widehat{f}[k] = \widehat{g}[k], k\in \Gamma}&#10;\]&#10;}&#10;\end{document}"/>
  <p:tag name="IGUANATEXSIZE" val="28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mathsf{f = \arg\min_{g}\|\mu\cdot \nabla g\|_1~~\text{s.t.}~~\widehat{f}[k] = \widehat{g}[k], k\in \Gamma}&#10;\]&#10;}&#10;\end{document}"/>
  <p:tag name="IGUANATEXSIZE" val="28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green}{RGB}{0,150,0}&#10;\begin{document}&#10;\boldmath&#10;\textcolor{darkteal}{&#10;\[&#10;\mathsf{\Gamma \supseteq \textcolor{darkgreen}{3\Lambda}}&#10;\]&#10;}&#10;\end{document}"/>
  <p:tag name="IGUANATEXSIZE" val="28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mathcal{T}(\widehat{f})\textcolor{red}{c} = 0&#10;\]&#10;}&#10;\end{document}"/>
  <p:tag name="IGUANATEXSIZE" val="18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mathsf{\widehat{f}[k]}&#10;\]&#10;}&#10;\end{document}"/>
  <p:tag name="IGUANATEXSIZE" val="18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vdots&#10;\]&#10;}&#10;\end{document}"/>
  <p:tag name="IGUANATEXSIZE" val="18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vdots&#10;\]&#10;}&#10;\end{document}"/>
  <p:tag name="IGUANATEXSIZE" val="18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begin{bmatrix}&#10;  &amp; &amp; \\&#10;  &amp; &amp; \\&#10;  &amp; &amp; \\&#10;  &amp; &amp; \\&#10;\end{bmatrix}&#10;\]&#10;}&#10;\end{document}"/>
  <p:tag name="IGUANATEXSIZE" val="18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= \mathcal{T}(\widehat{f})&#10;\]&#10;}&#10;\end{document}"/>
  <p:tag name="IGUANATEXSIZE" val="18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mathsf{(-j\omega)}&#10;\]&#10;}&#10;\end{document}"/>
  <p:tag name="IGUANATEXSIZE" val="28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mathsf{(-j\omega)}&#10;\]&#10;}&#10;\end{document}"/>
  <p:tag name="IGUANATEXSIZE" val="28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mathsf{k_x\widehat{f}[k]}&#10;\]&#10;}&#10;\end{document}"/>
  <p:tag name="IGUANATEXSIZE" val="18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mathsf{k_y\widehat{f}[k]}&#10;\]&#10;}&#10;\end{document}"/>
  <p:tag name="IGUANATEXSIZE" val="18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red}{RGB}{200,0,0}&#10;\begin{document}&#10;\boldmath&#10;\textcolor{darkred}{&#10;\[&#10;\mathsf{\Lambda}&#10;\]&#10;}&#10;\end{document}"/>
  <p:tag name="IGUANATEXSIZE" val="32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red}{RGB}{200,0,0}&#10;\begin{document}&#10;\boldmath&#10;\textcolor{darkteal}{&#10;\[&#10;\mathsf{\Lambda'\supset\textcolor{darkred}{\Lambda}}&#10;\]&#10;}&#10;\end{document}"/>
  <p:tag name="IGUANATEXSIZE" val="32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red}{RGB}{200,0,0}&#10;\begin{document}&#10;\boldmath&#10;\textcolor{darkteal}{&#10;\[&#10;\mathsf{\text{rank}[\mathcal{T}(\widehat{f})] \leq |\Lambda'| - (\text{\#shifts } \textcolor{darkred}{\Lambda} \text{ in } \Lambda')}&#10;\]&#10;}&#10;\end{document}"/>
  <p:tag name="IGUANATEXSIZE" val="32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red}{RGB}{200,0,0}&#10;\begin{document}&#10;\boldmath&#10;\textcolor{darkteal}{&#10;\[&#10;\mathsf{\textcolor{darkred}{\mu(x,y)}}&#10;\]&#10;}&#10;\end{document}"/>
  <p:tag name="IGUANATEXSIZE" val="32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red}{RGB}{200,0,0}&#10;\begin{document}&#10;\boldmath&#10;\textcolor{darkteal}{&#10;\[&#10;\mathsf{e^{j2\pi(kx+ly)}\textcolor{darkred}{\mu(x,y)}}&#10;\]&#10;}&#10;\end{document}"/>
  <p:tag name="IGUANATEXSIZE" val="32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red}{RGB}{200,0,0}&#10;\begin{document}&#10;\boldmath&#10;\textcolor{darkred}{&#10;\[&#10;\mathsf{\Lambda}&#10;\]&#10;}&#10;\end{document}"/>
  <p:tag name="IGUANATEXSIZE" val="28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red}{RGB}{200,0,0}&#10;\begin{document}&#10;\boldmath&#10;\textcolor{darkred}{&#10;\[&#10;\mathsf{c_0}&#10;\]&#10;}&#10;\end{document}"/>
  <p:tag name="IGUANATEXSIZE" val="28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mathsf{\partial}&#10;\]&#10;}&#10;\end{document}"/>
  <p:tag name="IGUANATEXSIZE" val="24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red}{RGB}{200,0,0}&#10;\begin{document}&#10;\boldmath&#10;\textcolor{darkred}{&#10;\[&#10;\mathsf{\Lambda'}&#10;\]&#10;}&#10;\end{document}"/>
  <p:tag name="IGUANATEXSIZE" val="28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red}{RGB}{200,0,0}&#10;\begin{document}&#10;\boldmath&#10;\textcolor{darkred}{&#10;\[&#10;\mathsf{\Lambda'}&#10;\]&#10;}&#10;\end{document}"/>
  <p:tag name="IGUANATEXSIZE" val="28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red}{RGB}{200,0,0}&#10;\begin{document}&#10;\boldmath&#10;\textcolor{darkred}{&#10;\[&#10;\mathsf{c_0}&#10;\]&#10;}&#10;\end{document}"/>
  <p:tag name="IGUANATEXSIZE" val="28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red}{RGB}{200,0,0}&#10;\begin{document}&#10;\boldmath&#10;\textcolor{darkred}{&#10;\[&#10;\mathsf{\Lambda}&#10;\]&#10;}&#10;\end{document}"/>
  <p:tag name="IGUANATEXSIZE" val="32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red}{RGB}{200,0,0}&#10;\begin{document}&#10;\boldmath&#10;\textcolor{darkteal}{&#10;\[&#10;\mathsf{\Lambda'\supset\textcolor{darkred}{\Lambda}}&#10;\]&#10;}&#10;\end{document}"/>
  <p:tag name="IGUANATEXSIZE" val="32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red}{RGB}{200,0,0}&#10;\begin{document}&#10;\boldmath&#10;\textcolor{darkteal}{&#10;\[&#10;\mathsf{\text{rank}[\mathcal{T}(\widehat{f})] \leq |\Lambda'| - (\text{\#shifts } \textcolor{darkred}{\Lambda} \text{ in } \Lambda')}&#10;\]&#10;}&#10;\end{document}"/>
  <p:tag name="IGUANATEXSIZE" val="32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sigma(\mathcal{T}(\widehat{f}))&#10;\]&#10;}&#10;\end{document}"/>
  <p:tag name="IGUANATEXSIZE" val="24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red}{RGB}{200,0,0}&#10;\begin{document}&#10;\boldmath&#10;\textcolor{darkteal}{&#10;\[&#10;\mathsf{\approx}&#10;\]&#10;}&#10;\end{document}"/>
  <p:tag name="IGUANATEXSIZE" val="28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red}{RGB}{200,0,0}&#10;\begin{document}&#10;\boldmath&#10;\textcolor{darkteal}{&#10;\[&#10;\mathsf{V = [V_S~\textcolor{darkred}{V_N}],~~~~~~~~~~\textcolor{darkred}{V_N} = [\textcolor{darkred}{c_1}, ...,  \textcolor{darkred}{c_n}]}&#10;\]&#10;}&#10;\end{document}"/>
  <p:tag name="IGUANATEXSIZE" val="28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mathsf{+ \cdots +}&#10;\]&#10;}&#10;\end{document}"/>
  <p:tag name="IGUANATEXSIZE" val="28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blue}{RGB}{22,36,110}&#10;\begin{document}&#10;\boldmath&#10;\textcolor{darkteal}{&#10;\[&#10;\mathsf{f(x,y)}&#10;\]&#10;}&#10;\end{document}"/>
  <p:tag name="IGUANATEXSIZE" val="30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mathsf{=}&#10;\]&#10;}&#10;\end{document}"/>
  <p:tag name="IGUANATEXSIZE" val="28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mathsf{+}&#10;\]&#10;}&#10;\end{document}"/>
  <p:tag name="IGUANATEXSIZE" val="28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red}{RGB}{200,0,0}&#10;\begin{document}&#10;\boldmath&#10;\textcolor{darkteal}{&#10;\[&#10;\mathsf{\mu = |\mathcal{F}^{-1}\textcolor{darkred}{c_1}|^2 + |\mathcal{F}^{-1}\textcolor{darkred}{c_2}|^2 + \cdots + |\mathcal{F}^{-1}\textcolor{darkred}{c_n}|^2 }&#10;\]&#10;}&#10;\end{document}"/>
  <p:tag name="IGUANATEXSIZE" val="28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mathsf{\sigma(\mathcal{T}(\widehat{f}))}&#10;\]&#10;}&#10;\end{document}"/>
  <p:tag name="IGUANATEXSIZE" val="24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mathsf{\mathcal{T}(\widehat{f}) = U\Sigma V^H}&#10;\]&#10;}&#10;\end{document}"/>
  <p:tag name="IGUANATEXSIZE" val="28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mathsf{\min_{x} \sum_i w_i \cdot |(Dx)_i| + \lambda \|A x - b\|^2}&#10;\]&#10;}&#10;\end{document}"/>
  <p:tag name="IGUANATEXSIZE" val="28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mathsf{f = \arg\min_{g}\|\mu\cdot \nabla g\|_1~~\text{s.t.}~~\widehat{f}[k] = \widehat{g}[k], k\in \Gamma}&#10;\]&#10;}&#10;\end{document}"/>
  <p:tag name="IGUANATEXSIZE" val="28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red}{RGB}{200,0,0}&#10;\begin{document}&#10;\boldmath&#10;\textcolor{darkteal}{&#10;\[&#10;\mathsf{\min_{\widehat f}~~\text{rank}[\mathcal{T}(\widehat{f})] ~~s.t.~~\widehat{f}[k] = \widehat{b}[k],k\in\Gamma}&#10;\]&#10;}&#10;\end{document}"/>
  <p:tag name="IGUANATEXSIZE" val="32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red}{RGB}{200,0,0}&#10;\begin{document}&#10;\boldmath&#10;\textcolor{darkteal}{&#10;\[&#10;\mathsf{\min_{\widehat{f}}~~\|P \widehat{f} - b\|^2 + \lambda\textcolor{darkred}{\|\mathcal{T}(\widehat{f})\|_{*}}}&#10;\]&#10;}&#10;\end{document}"/>
  <p:tag name="IGUANATEXSIZE" val="32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red}{RGB}{200,0,0}&#10;\begin{document}&#10;\boldmath&#10;\textcolor{darkteal}{&#10;\[&#10;\mathsf{P=}&#10;\]&#10;}&#10;\end{document}"/>
  <p:tag name="IGUANATEXSIZE" val="32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blue}{RGB}{22,36,110}&#10;\begin{document}&#10;\boldmath&#10;\textcolor{darkteal}{&#10;\[&#10;\mathsf{x}&#10;\]&#10;}&#10;\end{document}"/>
  <p:tag name="IGUANATEXSIZE" val="30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mathsf{dim(\mathcal{T}(\widehat{f}))\approx}&#10;\]&#10;}&#10;\end{document}"/>
  <p:tag name="IGUANATEXSIZE" val="24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mathsf{\|X\|_* = \min_{X=UV^H} \|U\|_F^2 + \|V\|_F^2}&#10;\]&#10;}&#10;\end{document}"/>
  <p:tag name="IGUANATEXSIZE" val="18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mathsf{if~rank(X)\leq r,}&#10;\]&#10;}&#10;\end{document}"/>
  <p:tag name="IGUANATEXSIZE" val="24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mathsf{m\times r}&#10;\]&#10;}&#10;\end{document}"/>
  <p:tag name="IGUANATEXSIZE" val="18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mathsf{r \times n}&#10;\]&#10;}&#10;\end{document}"/>
  <p:tag name="IGUANATEXSIZE" val="18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mathsf{n\times m}&#10;\]&#10;}&#10;\end{document}"/>
  <p:tag name="IGUANATEXSIZE" val="18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red}{RGB}{200,0,0}&#10;\begin{document}&#10;\boldmath&#10;\textcolor{darkteal}{&#10;\[&#10;\mathsf{\textcolor{darkred}{\min_{\widehat{f}}\|\mathcal{T}(\widehat{f})\|_{*}}}&#10;\]&#10;}&#10;\end{document}"/>
  <p:tag name="IGUANATEXSIZE" val="32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mathsf{f(x,y)}&#10;\]&#10;}&#10;\end{document}"/>
  <p:tag name="IGUANATEXSIZE" val="24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blue}{RGB}{22,36,110}&#10;\begin{document}&#10;\boldmath&#10;\textcolor{darkteal}{&#10;\[&#10;\mathsf{x}&#10;\]&#10;}&#10;\end{document}"/>
  <p:tag name="IGUANATEXSIZE" val="20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blue}{RGB}{22,36,110}&#10;\begin{document}&#10;\boldmath&#10;\textcolor{darkteal}{&#10;\[&#10;\mathsf{y}&#10;\]&#10;}&#10;\end{document}"/>
  <p:tag name="IGUANATEXSIZE" val="2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blue}{RGB}{22,36,110}&#10;\begin{document}&#10;\boldmath&#10;\textcolor{darkteal}{&#10;\[&#10;\mathsf{y}&#10;\]&#10;}&#10;\end{document}"/>
  <p:tag name="IGUANATEXSIZE" val="30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blue}{RGB}{22,36,110}&#10;\begin{document}&#10;\boldmath&#10;\textcolor{darkteal}{&#10;\[&#10;\mathsf{z}&#10;\]&#10;}&#10;\end{document}"/>
  <p:tag name="IGUANATEXSIZE" val="2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mathsf{\nabla}&#10;\]&#10;}&#10;\end{document}"/>
  <p:tag name="IGUANATEXSIZE" val="24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blue}{RGB}{22,36,110}&#10;\begin{document}&#10;\boldmath&#10;\textcolor{darkteal}{&#10;\[&#10;\mathsf{f(x,y)}&#10;\]&#10;}&#10;\end{document}"/>
  <p:tag name="IGUANATEXSIZE" val="3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blue}{RGB}{22,36,110}&#10;\begin{document}&#10;\boldmath&#10;\textcolor{darkteal}{&#10;\[&#10;\mathsf{x}&#10;\]&#10;}&#10;\end{document}"/>
  <p:tag name="IGUANATEXSIZE" val="3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0,112,192}&#10;\begin{document}&#10;\boldmath&#10;\textcolor{darkteal}{&#10;\[&#10;\mathsf{\widehat{f}[k]}&#10;\]&#10;}&#10;\end{document}"/>
  <p:tag name="IGUANATEXSIZE" val="24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blue}{RGB}{22,36,110}&#10;\begin{document}&#10;\boldmath&#10;\textcolor{darkteal}{&#10;\[&#10;\mathsf{y}&#10;\]&#10;}&#10;\end{document}"/>
  <p:tag name="IGUANATEXSIZE" val="3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mathsf{\nabla}&#10;\]&#10;}&#10;\end{document}"/>
  <p:tag name="IGUANATEXSIZE" val="24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blue}{RGB}{22,36,110}&#10;\begin{document}&#10;\boldmath&#10;\textcolor{darkblue}{&#10;\[&#10;\mathsf{\partial_x f}&#10;\]&#10;}&#10;\end{document}"/>
  <p:tag name="IGUANATEXSIZE" val="3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blue}{RGB}{22,36,110}&#10;\begin{document}&#10;\boldmath&#10;\textcolor{darkblue}{&#10;\[&#10;\mathsf{\partial_y f}&#10;\]&#10;}&#10;\end{document}"/>
  <p:tag name="IGUANATEXSIZE" val="3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mathsf{f(x)}&#10;\]&#10;}&#10;\end{document}"/>
  <p:tag name="IGUANATEXSIZE" val="18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blue}{RGB}{22,36,110}&#10;\begin{document}&#10;\boldmath&#10;\textcolor{red}{&#10;\[&#10;\mathsf{c_k}&#10;\]&#10;}&#10;\end{document}"/>
  <p:tag name="IGUANATEXSIZE" val="18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mathsf{\ast}&#10;\]&#10;}&#10;\end{document}"/>
  <p:tag name="IGUANATEXSIZE" val="32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mathsf{=0}&#10;\]&#10;}&#10;\end{document}"/>
  <p:tag name="IGUANATEXSIZE" val="24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mathsf{\cdot}&#10;\]&#10;}&#10;\end{document}"/>
  <p:tag name="IGUANATEXSIZE" val="32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mathsf{=0}&#10;\]&#10;}&#10;\end{document}"/>
  <p:tag name="IGUANATEXSIZE" val="2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mathsf{f(x)}&#10;\]&#10;}&#10;\end{document}"/>
  <p:tag name="IGUANATEXSIZE" val="24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mathsf{\widehat{f}(\omega)}&#10;\]&#10;}&#10;\end{document}"/>
  <p:tag name="IGUANATEXSIZE" val="18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mathsf{(-j\omega)}&#10;\]&#10;}&#10;\end{document}"/>
  <p:tag name="IGUANATEXSIZE" val="28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mathsf{\partial}&#10;\]&#10;}&#10;\end{document}"/>
  <p:tag name="IGUANATEXSIZE" val="24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mathsf{f(x,y)}&#10;\]&#10;}&#10;\end{document}"/>
  <p:tag name="IGUANATEXSIZE" val="18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mathsf{\ast}&#10;\]&#10;}&#10;\end{document}"/>
  <p:tag name="IGUANATEXSIZE" val="32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mathsf{=0}&#10;\]&#10;}&#10;\end{document}"/>
  <p:tag name="IGUANATEXSIZE" val="24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red}{RGB}{255,0,0}&#10;\begin{document}&#10;\boldmath&#10;\textcolor{darkred}{&#10;\[&#10;\mathsf{c_{k}}&#10;\]&#10;}&#10;\end{document}"/>
  <p:tag name="IGUANATEXSIZE" val="28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mathsf{\cdot}&#10;\]&#10;}&#10;\end{document}"/>
  <p:tag name="IGUANATEXSIZE" val="32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mathsf{=0}&#10;\]&#10;}&#10;\end{document}"/>
  <p:tag name="IGUANATEXSIZE" val="24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red}{RGB}{255,0,0}&#10;\begin{document}&#10;\boldmath&#10;\textcolor{darkred}{&#10;\[&#10;\mathsf{\mu}&#10;\]&#10;}&#10;\end{document}"/>
  <p:tag name="IGUANATEXSIZE" val="28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mathsf{f(x)}&#10;\]&#10;}&#10;\end{document}"/>
  <p:tag name="IGUANATEXSIZE" val="18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mathsf{\widehat{f}[k]}&#10;\]&#10;}&#10;\end{document}"/>
  <p:tag name="IGUANATEXSIZE" val="24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mathsf{(-j\omega)}&#10;\]&#10;}&#10;\end{document}"/>
  <p:tag name="IGUANATEXSIZE" val="28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mathsf{\nabla}&#10;\]&#10;}&#10;\end{document}"/>
  <p:tag name="IGUANATEXSIZE" val="24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blue}{RGB}{22,36,110}&#10;\definecolor{lightblue}{RGB}{0,112,192}&#10;\begin{document}&#10;\boldmath&#10;\textcolor{darkteal}{&#10;$&#10;\mathsf{\sum_{k}\textcolor{lightblue}{\widehat{\nabla f}[\ell - k]}\textcolor{red}{c_{k}}= 0}&#10;$&#10;}&#10;\end{document}"/>
  <p:tag name="IGUANATEXSIZE" val="32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red}{RGB}{160,0,0}&#10;\definecolor{darkgreen}{RGB}{5,150,20}&#10;\begin{document}&#10;\boldmath&#10;\textcolor{darkred}{&#10;\[&#10;\mathsf{\mu(x,y) = \sum_{(k,l)\in\Lambda} c_{k,l}\,e^{j2\pi(kx+ly)}}&#10;\]&#10;}&#10;\end{document}"/>
  <p:tag name="IGUANATEXSIZE" val="28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red}{RGB}{200,0,0}&#10;\begin{document}&#10;\boldmath&#10;\textcolor{darkteal}{&#10;\[&#10;\mathsf{\{\mu = 0\}}&#10;\]&#10;}&#10;\end{document}"/>
  <p:tag name="IGUANATEXSIZE" val="18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blue}{RGB}{22,36,110}&#10;\begin{document}&#10;\boldmath&#10;\textcolor{darkteal}{&#10;\[&#10;\mathsf{x}&#10;\]&#10;}&#10;\end{document}"/>
  <p:tag name="IGUANATEXSIZE" val="20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blue}{RGB}{22,36,110}&#10;\begin{document}&#10;\boldmath&#10;\textcolor{darkteal}{&#10;\[&#10;\mathsf{y}&#10;\]&#10;}&#10;\end{document}"/>
  <p:tag name="IGUANATEXSIZE" val="20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blue}{RGB}{22,36,110}&#10;\begin{document}&#10;\boldmath&#10;\textcolor{darkteal}{&#10;\[&#10;\mathsf{z}&#10;\]&#10;}&#10;\end{document}"/>
  <p:tag name="IGUANATEXSIZE" val="20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begin{gather*}&#10;\mathsf{&#10;f(z) = \sum_{i=1}^N g_i(z)\cdot 1_{\Omega_i}(z)}\\&#10;\mathsf{s.t.~~g_i~analytic~in~\Omega_i}&#10;\end{gather*}&#10;}&#10;\end{document}"/>
  <p:tag name="IGUANATEXSIZE" val="28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0,112,192}&#10;\begin{document}&#10;\boldmath&#10;\textcolor{darkteal}{&#10;\[&#10;\mathsf{y_k}&#10;\]&#10;}&#10;\end{document}"/>
  <p:tag name="IGUANATEXSIZE" val="18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white}{&#10;\[&#10;\mathsf{f(z)}&#10;\]&#10;}&#10;\end{document}"/>
  <p:tag name="IGUANATEXSIZE" val="24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white}{&#10;\[&#10;\mathsf{f(z)}&#10;\]&#10;}&#10;\end{document}"/>
  <p:tag name="IGUANATEXSIZE" val="24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black}{&#10;\[&#10;\mathsf{g_1(z)}&#10;\]&#10;}&#10;\end{document}"/>
  <p:tag name="IGUANATEXSIZE" val="24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black}{&#10;\[&#10;\mathsf{g_2(z)}&#10;\]&#10;}&#10;\end{document}"/>
  <p:tag name="IGUANATEXSIZE" val="24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white}{&#10;\[&#10;\mathsf{\Omega_1}&#10;\]&#10;}&#10;\end{document}"/>
  <p:tag name="IGUANATEXSIZE" val="24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white}{&#10;\[&#10;\mathsf{\Omega_2}&#10;\]&#10;}&#10;\end{document}"/>
  <p:tag name="IGUANATEXSIZE" val="24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blue}{RGB}{22,36,110}&#10;\begin{document}&#10;\boldmath&#10;\textcolor{darkteal}{&#10;\[&#10;\mathsf{x}&#10;\]&#10;}&#10;\end{document}"/>
  <p:tag name="IGUANATEXSIZE" val="20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blue}{RGB}{22,36,110}&#10;\begin{document}&#10;\boldmath&#10;\textcolor{darkteal}{&#10;\[&#10;\mathsf{y}&#10;\]&#10;}&#10;\end{document}"/>
  <p:tag name="IGUANATEXSIZE" val="20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blue}{RGB}{22,36,110}&#10;\begin{document}&#10;\boldmath&#10;\textcolor{darkteal}{&#10;\[&#10;\mathsf{z}&#10;\]&#10;}&#10;\end{document}"/>
  <p:tag name="IGUANATEXSIZE" val="20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begin{gather*}&#10;\mathsf{&#10;f(x) = \sum_{i=1}^N g_i(x)\cdot 1_{\Omega_i}(x)}\\&#10;\mathsf{s.t.~~g_i~smooth~in~\Omega_i}&#10;\end{gather*}&#10;}&#10;\end{document}"/>
  <p:tag name="IGUANATEXSIZE" val="28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mathsf{(-j\omega)}&#10;\]&#10;}&#10;\end{document}"/>
  <p:tag name="IGUANATEXSIZE" val="28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white}{&#10;\[&#10;\mathsf{f(z)}&#10;\]&#10;}&#10;\end{document}"/>
  <p:tag name="IGUANATEXSIZE" val="24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white}{&#10;\[&#10;\mathsf{f(x)}&#10;\]&#10;}&#10;\end{document}"/>
  <p:tag name="IGUANATEXSIZE" val="24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black}{&#10;\[&#10;\mathsf{g_1(x)}&#10;\]&#10;}&#10;\end{document}"/>
  <p:tag name="IGUANATEXSIZE" val="24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black}{&#10;\[&#10;\mathsf{g_2(x)}&#10;\]&#10;}&#10;\end{document}"/>
  <p:tag name="IGUANATEXSIZE" val="24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white}{&#10;\[&#10;\mathsf{\Omega_1}&#10;\]&#10;}&#10;\end{document}"/>
  <p:tag name="IGUANATEXSIZE" val="24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white}{&#10;\[&#10;\mathsf{\Omega_2}&#10;\]&#10;}&#10;\end{document}"/>
  <p:tag name="IGUANATEXSIZE" val="24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blue}{RGB}{22,36,110}&#10;\begin{document}&#10;\boldmath&#10;\textcolor{darkteal}{&#10;\[&#10;\mathsf{x}&#10;\]&#10;}&#10;\end{document}"/>
  <p:tag name="IGUANATEXSIZE" val="20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blue}{RGB}{22,36,110}&#10;\begin{document}&#10;\boldmath&#10;\textcolor{darkteal}{&#10;\[&#10;\mathsf{y}&#10;\]&#10;}&#10;\end{document}"/>
  <p:tag name="IGUANATEXSIZE" val="20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blue}{RGB}{22,36,110}&#10;\begin{document}&#10;\boldmath&#10;\textcolor{darkteal}{&#10;\[&#10;\mathsf{z}&#10;\]&#10;}&#10;\end{document}"/>
  <p:tag name="IGUANATEXSIZE" val="20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mathsf{\sum_{k\in \Lambda} \widehat{\mu}[k] \widehat{\partial f}[\ell - k] = 0,~~\forall \ell\in\mathbb{Z}^n}&#10;\]&#10;}&#10;\end{document}"/>
  <p:tag name="IGUANATEXSIZE" val="3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0,112,192}&#10;\begin{document}&#10;\boldmath&#10;\textcolor{darkteal}{&#10;\[&#10;\mathsf{\widehat{f}[k]}&#10;\]&#10;}&#10;\end{document}"/>
  <p:tag name="IGUANATEXSIZE" val="24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mathsf{E \subseteq \{\mu = 0\} }&#10;\]&#10;}&#10;\end{document}"/>
  <p:tag name="IGUANATEXSIZE" val="28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mathsf{\mu}&#10;\]&#10;}&#10;\end{document}"/>
  <p:tag name="IGUANATEXSIZE" val="28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mathsf{\Lambda}&#10;\]&#10;}&#10;\end{document}"/>
  <p:tag name="IGUANATEXSIZE" val="28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red}{RGB}{200,0,0}&#10;\begin{document}&#10;\boldmath&#10;\textcolor{darkred}{&#10;\[&#10;\mathsf{\Lambda}&#10;\]&#10;}&#10;\end{document}"/>
  <p:tag name="IGUANATEXSIZE" val="28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blue}{RGB}{0,0,150}&#10;\begin{document}&#10;\boldmath&#10;\textcolor{darkteal}{&#10;\[&#10;\mathsf{\subseteq \mathbb{Z}^n}&#10;\]&#10;}&#10;\end{document}"/>
  <p:tag name="IGUANATEXSIZE" val="28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red}{RGB}{160,0,0}&#10;\begin{document}&#10;\boldmath&#10;\textcolor{darkred}{&#10;\[&#10;\mathsf{&#10;\mathcal{F}&#10;}&#10;\]&#10;}&#10;\end{document}"/>
  <p:tag name="IGUANATEXSIZE" val="40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blue}{RGB}{22,36,110}&#10;\begin{document}&#10;\boldmath&#10;\textcolor{darkteal}{&#10;\[&#10;\mathsf{x}&#10;\]&#10;}&#10;\end{document}"/>
  <p:tag name="IGUANATEXSIZE" val="20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blue}{RGB}{22,36,110}&#10;\begin{document}&#10;\boldmath&#10;\textcolor{darkteal}{&#10;\[&#10;\mathsf{y}&#10;\]&#10;}&#10;\end{document}"/>
  <p:tag name="IGUANATEXSIZE" val="20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blue}{RGB}{22,36,110}&#10;\begin{document}&#10;\boldmath&#10;\textcolor{darkteal}{&#10;\[&#10;\mathsf{z}&#10;\]&#10;}&#10;\end{document}"/>
  <p:tag name="IGUANATEXSIZE" val="20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mathsf{\sum_{k\in \Lambda} \widehat{\mu}[k] \widehat{\partial f}[\ell - k] = 0,~~\forall \ell\in\mathbb{Z}^n}&#10;\]&#10;}&#10;\end{document}"/>
  <p:tag name="IGUANATEXSIZE" val="3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blue}{RGB}{22,36,110}&#10;\begin{document}&#10;\boldmath&#10;\textcolor{red}{&#10;\[&#10;\mathsf{c_k}&#10;\]&#10;}&#10;\end{document}"/>
  <p:tag name="IGUANATEXSIZE" val="18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mathsf{E \subseteq \{\mu = 0\} }&#10;\]&#10;}&#10;\end{document}"/>
  <p:tag name="IGUANATEXSIZE" val="28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mathsf{\mu}&#10;\]&#10;}&#10;\end{document}"/>
  <p:tag name="IGUANATEXSIZE" val="28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mathsf{\Lambda}&#10;\]&#10;}&#10;\end{document}"/>
  <p:tag name="IGUANATEXSIZE" val="28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$&#10;\mathsf{\mu \cdot \partial f = 0}&#10;$&#10;}&#10;\end{document}"/>
  <p:tag name="IGUANATEXSIZE" val="28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$&#10;\mathsf{f = \sum_i a_i\cdot 1_{\Omega_i} \implies \mathsf{\partial f} = \sum_i a_i \cdot \partial 1_{\Omega_i}}&#10;$&#10;}&#10;\end{document}"/>
  <p:tag name="IGUANATEXSIZE" val="28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begin{align*}&#10;\mathsf{\langle \partial_j 1_{\Omega},\varphi \rangle} &#10;&amp; = \mathsf{- \langle 1_{\Omega},\partial_j \varphi \rangle}\\&#10;&amp; = -\mathsf{\int_\Omega \partial_j\varphi\, dx}\\&#10;&amp; = -\mathsf{\oint_{\partial\Omega} \varphi\,  n_j \, d\sigma}&#10;\end{align*}&#10;}&#10;\end{document}"/>
  <p:tag name="IGUANATEXSIZE" val="28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mathsf{&#10;n&#10;}&#10;\]&#10;}&#10;\end{document}"/>
  <p:tag name="IGUANATEXSIZE" val="28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black}{&#10;\[&#10;\mathsf{\Omega}&#10;\]&#10;}&#10;\end{document}"/>
  <p:tag name="IGUANATEXSIZE" val="24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black}{&#10;\[&#10;\mathsf{\partial\Omega}&#10;\]&#10;}&#10;\end{document}"/>
  <p:tag name="IGUANATEXSIZE" val="24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$&#10;\mathsf{f = \sum_i a_i\cdot 1_{\Omega_i} \implies \mathsf{\partial f} = \sum_i a_i \cdot \partial 1_{\Omega_i}}&#10;$&#10;}&#10;\end{document}"/>
  <p:tag name="IGUANATEXSIZE" val="28"/>
</p:tagLst>
</file>

<file path=ppt/theme/theme1.xml><?xml version="1.0" encoding="utf-8"?>
<a:theme xmlns:a="http://schemas.openxmlformats.org/drawingml/2006/main" name="ISBI">
  <a:themeElements>
    <a:clrScheme name="ISBI">
      <a:dk1>
        <a:srgbClr val="21383A"/>
      </a:dk1>
      <a:lt1>
        <a:srgbClr val="F9F9F9"/>
      </a:lt1>
      <a:dk2>
        <a:srgbClr val="3E3E3E"/>
      </a:dk2>
      <a:lt2>
        <a:srgbClr val="FFFFFF"/>
      </a:lt2>
      <a:accent1>
        <a:srgbClr val="595959"/>
      </a:accent1>
      <a:accent2>
        <a:srgbClr val="DBDA92"/>
      </a:accent2>
      <a:accent3>
        <a:srgbClr val="ED9847"/>
      </a:accent3>
      <a:accent4>
        <a:srgbClr val="7B3E39"/>
      </a:accent4>
      <a:accent5>
        <a:srgbClr val="16218C"/>
      </a:accent5>
      <a:accent6>
        <a:srgbClr val="FBE437"/>
      </a:accent6>
      <a:hlink>
        <a:srgbClr val="548DD4"/>
      </a:hlink>
      <a:folHlink>
        <a:srgbClr val="17365D"/>
      </a:folHlink>
    </a:clrScheme>
    <a:fontScheme name="Custom 1">
      <a:majorFont>
        <a:latin typeface="Roboto Medium"/>
        <a:ea typeface=""/>
        <a:cs typeface=""/>
      </a:majorFont>
      <a:minorFont>
        <a:latin typeface="Roboto 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lIns="91425" tIns="91425" rIns="91425" bIns="91425" anchor="t" anchorCtr="0">
        <a:spAutoFit/>
      </a:bodyPr>
      <a:lstStyle>
        <a:defPPr marL="342900" indent="-342900">
          <a:lnSpc>
            <a:spcPct val="150000"/>
          </a:lnSpc>
          <a:buClr>
            <a:schemeClr val="tx1"/>
          </a:buClr>
          <a:buFont typeface="Arial" pitchFamily="34" charset="0"/>
          <a:buChar char="•"/>
          <a:defRPr sz="2400" b="0" dirty="0" smtClean="0">
            <a:solidFill>
              <a:schemeClr val="tx1"/>
            </a:solidFill>
            <a:latin typeface="Roboto Light" pitchFamily="2" charset="0"/>
            <a:ea typeface="Roboto Light" pitchFamily="2" charset="0"/>
            <a:cs typeface="Open Sans Condensed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ISBI</Template>
  <TotalTime>0</TotalTime>
  <Words>1128</Words>
  <Application>Microsoft Office PowerPoint</Application>
  <PresentationFormat>On-screen Show (4:3)</PresentationFormat>
  <Paragraphs>382</Paragraphs>
  <Slides>52</Slides>
  <Notes>44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9" baseType="lpstr">
      <vt:lpstr>Arial</vt:lpstr>
      <vt:lpstr>Wingdings</vt:lpstr>
      <vt:lpstr>Calibri</vt:lpstr>
      <vt:lpstr>Open Sans Condensed</vt:lpstr>
      <vt:lpstr>Roboto Light</vt:lpstr>
      <vt:lpstr>Roboto Medium</vt:lpstr>
      <vt:lpstr>ISBI</vt:lpstr>
      <vt:lpstr>Recovery of Piecewise Smooth Images from Few Fourier Samples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2016-04-22T00:55:18Z</dcterms:created>
  <dcterms:modified xsi:type="dcterms:W3CDTF">2016-04-22T00:56:11Z</dcterms:modified>
</cp:coreProperties>
</file>